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4" r:id="rId8"/>
    <p:sldId id="262" r:id="rId9"/>
    <p:sldId id="263" r:id="rId10"/>
    <p:sldId id="265" r:id="rId11"/>
    <p:sldId id="271" r:id="rId12"/>
    <p:sldId id="272" r:id="rId13"/>
    <p:sldId id="273" r:id="rId14"/>
    <p:sldId id="267" r:id="rId15"/>
    <p:sldId id="266" r:id="rId16"/>
    <p:sldId id="270" r:id="rId17"/>
  </p:sldIdLst>
  <p:sldSz cx="18288000" cy="10287000"/>
  <p:notesSz cx="6858000" cy="9144000"/>
  <p:embeddedFontLst>
    <p:embeddedFont>
      <p:font typeface="等线" panose="02010600030101010101" pitchFamily="2" charset="-122"/>
      <p:regular r:id="rId18"/>
      <p:bold r:id="rId19"/>
    </p:embeddedFont>
    <p:embeddedFont>
      <p:font typeface="思源黑体-粗体" panose="02010600030101010101" charset="-122"/>
      <p:regular r:id="rId20"/>
    </p:embeddedFont>
    <p:embeddedFont>
      <p:font typeface="Antonio Bold" panose="02010600030101010101" charset="0"/>
      <p:regular r:id="rId21"/>
    </p:embeddedFon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1" d="100"/>
          <a:sy n="61" d="100"/>
        </p:scale>
        <p:origin x="180"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zh-CN" altLang="en-US" sz="2400"/>
              <a:t>团员发展情况</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lineChart>
        <c:grouping val="standard"/>
        <c:varyColors val="0"/>
        <c:ser>
          <c:idx val="0"/>
          <c:order val="0"/>
          <c:tx>
            <c:strRef>
              <c:f>Sheet1!$B$1</c:f>
              <c:strCache>
                <c:ptCount val="1"/>
                <c:pt idx="0">
                  <c:v>团员总数</c:v>
                </c:pt>
              </c:strCache>
            </c:strRef>
          </c:tx>
          <c:spPr>
            <a:ln w="28575" cap="rnd">
              <a:solidFill>
                <a:schemeClr val="accent1"/>
              </a:solidFill>
              <a:round/>
            </a:ln>
            <a:effectLst/>
          </c:spPr>
          <c:marker>
            <c:symbol val="none"/>
          </c:marker>
          <c:cat>
            <c:strRef>
              <c:f>Sheet1!$A$2:$A$5</c:f>
              <c:strCache>
                <c:ptCount val="4"/>
                <c:pt idx="0">
                  <c:v>第一学年</c:v>
                </c:pt>
                <c:pt idx="1">
                  <c:v>第二学年</c:v>
                </c:pt>
                <c:pt idx="2">
                  <c:v>第三学年</c:v>
                </c:pt>
                <c:pt idx="3">
                  <c:v>第四学年</c:v>
                </c:pt>
              </c:strCache>
            </c:strRef>
          </c:cat>
          <c:val>
            <c:numRef>
              <c:f>Sheet1!$B$2:$B$5</c:f>
              <c:numCache>
                <c:formatCode>General</c:formatCode>
                <c:ptCount val="4"/>
                <c:pt idx="0">
                  <c:v>4</c:v>
                </c:pt>
                <c:pt idx="1">
                  <c:v>7</c:v>
                </c:pt>
                <c:pt idx="2">
                  <c:v>8</c:v>
                </c:pt>
                <c:pt idx="3">
                  <c:v>9</c:v>
                </c:pt>
              </c:numCache>
            </c:numRef>
          </c:val>
          <c:smooth val="0"/>
          <c:extLst>
            <c:ext xmlns:c16="http://schemas.microsoft.com/office/drawing/2014/chart" uri="{C3380CC4-5D6E-409C-BE32-E72D297353CC}">
              <c16:uniqueId val="{00000000-3116-4A75-BFB9-F583DA22064C}"/>
            </c:ext>
          </c:extLst>
        </c:ser>
        <c:ser>
          <c:idx val="1"/>
          <c:order val="1"/>
          <c:tx>
            <c:strRef>
              <c:f>Sheet1!$C$1</c:f>
              <c:strCache>
                <c:ptCount val="1"/>
                <c:pt idx="0">
                  <c:v>其中新发展团员数</c:v>
                </c:pt>
              </c:strCache>
            </c:strRef>
          </c:tx>
          <c:spPr>
            <a:ln w="28575" cap="rnd">
              <a:solidFill>
                <a:schemeClr val="accent2"/>
              </a:solidFill>
              <a:round/>
            </a:ln>
            <a:effectLst/>
          </c:spPr>
          <c:marker>
            <c:symbol val="none"/>
          </c:marker>
          <c:cat>
            <c:strRef>
              <c:f>Sheet1!$A$2:$A$5</c:f>
              <c:strCache>
                <c:ptCount val="4"/>
                <c:pt idx="0">
                  <c:v>第一学年</c:v>
                </c:pt>
                <c:pt idx="1">
                  <c:v>第二学年</c:v>
                </c:pt>
                <c:pt idx="2">
                  <c:v>第三学年</c:v>
                </c:pt>
                <c:pt idx="3">
                  <c:v>第四学年</c:v>
                </c:pt>
              </c:strCache>
            </c:strRef>
          </c:cat>
          <c:val>
            <c:numRef>
              <c:f>Sheet1!$C$2:$C$5</c:f>
              <c:numCache>
                <c:formatCode>General</c:formatCode>
                <c:ptCount val="4"/>
                <c:pt idx="0">
                  <c:v>2</c:v>
                </c:pt>
                <c:pt idx="1">
                  <c:v>3</c:v>
                </c:pt>
                <c:pt idx="2">
                  <c:v>1</c:v>
                </c:pt>
                <c:pt idx="3">
                  <c:v>1</c:v>
                </c:pt>
              </c:numCache>
            </c:numRef>
          </c:val>
          <c:smooth val="0"/>
          <c:extLst>
            <c:ext xmlns:c16="http://schemas.microsoft.com/office/drawing/2014/chart" uri="{C3380CC4-5D6E-409C-BE32-E72D297353CC}">
              <c16:uniqueId val="{00000001-3116-4A75-BFB9-F583DA22064C}"/>
            </c:ext>
          </c:extLst>
        </c:ser>
        <c:ser>
          <c:idx val="2"/>
          <c:order val="2"/>
          <c:tx>
            <c:strRef>
              <c:f>Sheet1!$D$1</c:f>
              <c:strCache>
                <c:ptCount val="1"/>
                <c:pt idx="0">
                  <c:v>入团积极分子</c:v>
                </c:pt>
              </c:strCache>
            </c:strRef>
          </c:tx>
          <c:spPr>
            <a:ln w="28575" cap="rnd">
              <a:solidFill>
                <a:schemeClr val="accent3"/>
              </a:solidFill>
              <a:round/>
            </a:ln>
            <a:effectLst/>
          </c:spPr>
          <c:marker>
            <c:symbol val="none"/>
          </c:marker>
          <c:cat>
            <c:strRef>
              <c:f>Sheet1!$A$2:$A$5</c:f>
              <c:strCache>
                <c:ptCount val="4"/>
                <c:pt idx="0">
                  <c:v>第一学年</c:v>
                </c:pt>
                <c:pt idx="1">
                  <c:v>第二学年</c:v>
                </c:pt>
                <c:pt idx="2">
                  <c:v>第三学年</c:v>
                </c:pt>
                <c:pt idx="3">
                  <c:v>第四学年</c:v>
                </c:pt>
              </c:strCache>
            </c:strRef>
          </c:cat>
          <c:val>
            <c:numRef>
              <c:f>Sheet1!$D$2:$D$5</c:f>
              <c:numCache>
                <c:formatCode>General</c:formatCode>
                <c:ptCount val="4"/>
                <c:pt idx="0">
                  <c:v>3</c:v>
                </c:pt>
                <c:pt idx="1">
                  <c:v>3</c:v>
                </c:pt>
                <c:pt idx="2">
                  <c:v>3</c:v>
                </c:pt>
                <c:pt idx="3">
                  <c:v>2</c:v>
                </c:pt>
              </c:numCache>
            </c:numRef>
          </c:val>
          <c:smooth val="0"/>
          <c:extLst>
            <c:ext xmlns:c16="http://schemas.microsoft.com/office/drawing/2014/chart" uri="{C3380CC4-5D6E-409C-BE32-E72D297353CC}">
              <c16:uniqueId val="{00000002-3116-4A75-BFB9-F583DA22064C}"/>
            </c:ext>
          </c:extLst>
        </c:ser>
        <c:dLbls>
          <c:showLegendKey val="0"/>
          <c:showVal val="0"/>
          <c:showCatName val="0"/>
          <c:showSerName val="0"/>
          <c:showPercent val="0"/>
          <c:showBubbleSize val="0"/>
        </c:dLbls>
        <c:smooth val="0"/>
        <c:axId val="745467952"/>
        <c:axId val="745467624"/>
      </c:lineChart>
      <c:catAx>
        <c:axId val="745467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745467624"/>
        <c:crosses val="autoZero"/>
        <c:auto val="1"/>
        <c:lblAlgn val="ctr"/>
        <c:lblOffset val="100"/>
        <c:noMultiLvlLbl val="0"/>
      </c:catAx>
      <c:valAx>
        <c:axId val="7454676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zh-CN"/>
          </a:p>
        </c:txPr>
        <c:crossAx val="745467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pieChart>
        <c:varyColors val="1"/>
        <c:ser>
          <c:idx val="0"/>
          <c:order val="0"/>
          <c:tx>
            <c:strRef>
              <c:f>Sheet1!$B$1</c:f>
              <c:strCache>
                <c:ptCount val="1"/>
                <c:pt idx="0">
                  <c:v>学生会成员</c:v>
                </c:pt>
              </c:strCache>
            </c:strRef>
          </c:tx>
          <c:explosion val="6"/>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cat>
            <c:strRef>
              <c:f>Sheet1!$A$2:$A$5</c:f>
              <c:strCache>
                <c:ptCount val="4"/>
                <c:pt idx="0">
                  <c:v>学生会主席</c:v>
                </c:pt>
                <c:pt idx="1">
                  <c:v>学生会副主席</c:v>
                </c:pt>
                <c:pt idx="2">
                  <c:v>纪检部部长</c:v>
                </c:pt>
                <c:pt idx="3">
                  <c:v>干事</c:v>
                </c:pt>
              </c:strCache>
            </c:strRef>
          </c:cat>
          <c:val>
            <c:numRef>
              <c:f>Sheet1!$B$2:$B$5</c:f>
              <c:numCache>
                <c:formatCode>General</c:formatCode>
                <c:ptCount val="4"/>
                <c:pt idx="0">
                  <c:v>1</c:v>
                </c:pt>
                <c:pt idx="1">
                  <c:v>1</c:v>
                </c:pt>
                <c:pt idx="2">
                  <c:v>1</c:v>
                </c:pt>
                <c:pt idx="3">
                  <c:v>7</c:v>
                </c:pt>
              </c:numCache>
            </c:numRef>
          </c:val>
          <c:extLst>
            <c:ext xmlns:c16="http://schemas.microsoft.com/office/drawing/2014/chart" uri="{C3380CC4-5D6E-409C-BE32-E72D297353CC}">
              <c16:uniqueId val="{00000000-BAA7-4E0B-9E0A-BE9F292C116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23.svg"/><Relationship Id="rId12" Type="http://schemas.openxmlformats.org/officeDocument/2006/relationships/chart" Target="../charts/chart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5.svg"/><Relationship Id="rId5" Type="http://schemas.openxmlformats.org/officeDocument/2006/relationships/image" Target="../media/image4.sv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6.sv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2.mp4"/><Relationship Id="rId7" Type="http://schemas.openxmlformats.org/officeDocument/2006/relationships/image" Target="../media/image4.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11" Type="http://schemas.openxmlformats.org/officeDocument/2006/relationships/image" Target="../media/image29.jpeg"/><Relationship Id="rId5" Type="http://schemas.openxmlformats.org/officeDocument/2006/relationships/slideLayout" Target="../slideLayouts/slideLayout7.xml"/><Relationship Id="rId10" Type="http://schemas.openxmlformats.org/officeDocument/2006/relationships/image" Target="../media/image28.png"/><Relationship Id="rId4" Type="http://schemas.openxmlformats.org/officeDocument/2006/relationships/video" Target="../media/media2.mp4"/><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0.jpeg"/><Relationship Id="rId3" Type="http://schemas.openxmlformats.org/officeDocument/2006/relationships/image" Target="../media/image2.svg"/><Relationship Id="rId7" Type="http://schemas.openxmlformats.org/officeDocument/2006/relationships/image" Target="../media/image23.svg"/><Relationship Id="rId12" Type="http://schemas.openxmlformats.org/officeDocument/2006/relationships/chart" Target="../charts/chart2.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5.svg"/><Relationship Id="rId5" Type="http://schemas.openxmlformats.org/officeDocument/2006/relationships/image" Target="../media/image4.sv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6.svg"/></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23.svg"/><Relationship Id="rId12" Type="http://schemas.openxmlformats.org/officeDocument/2006/relationships/chart" Target="../charts/chart3.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5.svg"/><Relationship Id="rId5" Type="http://schemas.openxmlformats.org/officeDocument/2006/relationships/image" Target="../media/image4.svg"/><Relationship Id="rId10"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6.sv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3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2.sv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3.png"/><Relationship Id="rId7"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17.jpeg"/><Relationship Id="rId4" Type="http://schemas.openxmlformats.org/officeDocument/2006/relationships/image" Target="../media/image4.sv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4.svg"/><Relationship Id="rId7" Type="http://schemas.openxmlformats.org/officeDocument/2006/relationships/image" Target="../media/image19.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48931" y="6566250"/>
            <a:ext cx="912632" cy="365164"/>
            <a:chOff x="0" y="0"/>
            <a:chExt cx="1428315" cy="571500"/>
          </a:xfrm>
        </p:grpSpPr>
        <p:sp>
          <p:nvSpPr>
            <p:cNvPr id="3" name="Freeform 3"/>
            <p:cNvSpPr/>
            <p:nvPr/>
          </p:nvSpPr>
          <p:spPr>
            <a:xfrm>
              <a:off x="0" y="255270"/>
              <a:ext cx="1428315" cy="69850"/>
            </a:xfrm>
            <a:custGeom>
              <a:avLst/>
              <a:gdLst/>
              <a:ahLst/>
              <a:cxnLst/>
              <a:rect l="l" t="t" r="r" b="b"/>
              <a:pathLst>
                <a:path w="1428315" h="69850">
                  <a:moveTo>
                    <a:pt x="1137485" y="0"/>
                  </a:moveTo>
                  <a:lnTo>
                    <a:pt x="0" y="0"/>
                  </a:lnTo>
                  <a:lnTo>
                    <a:pt x="0" y="69850"/>
                  </a:lnTo>
                  <a:lnTo>
                    <a:pt x="1428315" y="69850"/>
                  </a:lnTo>
                  <a:lnTo>
                    <a:pt x="1428315" y="0"/>
                  </a:lnTo>
                  <a:close/>
                </a:path>
              </a:pathLst>
            </a:custGeom>
            <a:solidFill>
              <a:srgbClr val="D9D9D9"/>
            </a:solidFill>
          </p:spPr>
        </p:sp>
      </p:grpSp>
      <p:grpSp>
        <p:nvGrpSpPr>
          <p:cNvPr id="4" name="Group 4"/>
          <p:cNvGrpSpPr/>
          <p:nvPr/>
        </p:nvGrpSpPr>
        <p:grpSpPr>
          <a:xfrm>
            <a:off x="11819793" y="6546775"/>
            <a:ext cx="912632" cy="365164"/>
            <a:chOff x="0" y="0"/>
            <a:chExt cx="1428315" cy="571500"/>
          </a:xfrm>
        </p:grpSpPr>
        <p:sp>
          <p:nvSpPr>
            <p:cNvPr id="5" name="Freeform 5"/>
            <p:cNvSpPr/>
            <p:nvPr/>
          </p:nvSpPr>
          <p:spPr>
            <a:xfrm>
              <a:off x="0" y="255270"/>
              <a:ext cx="1428315" cy="69850"/>
            </a:xfrm>
            <a:custGeom>
              <a:avLst/>
              <a:gdLst/>
              <a:ahLst/>
              <a:cxnLst/>
              <a:rect l="l" t="t" r="r" b="b"/>
              <a:pathLst>
                <a:path w="1428315" h="69850">
                  <a:moveTo>
                    <a:pt x="1137485" y="0"/>
                  </a:moveTo>
                  <a:lnTo>
                    <a:pt x="0" y="0"/>
                  </a:lnTo>
                  <a:lnTo>
                    <a:pt x="0" y="69850"/>
                  </a:lnTo>
                  <a:lnTo>
                    <a:pt x="1428315" y="69850"/>
                  </a:lnTo>
                  <a:lnTo>
                    <a:pt x="1428315" y="0"/>
                  </a:lnTo>
                  <a:close/>
                </a:path>
              </a:pathLst>
            </a:custGeom>
            <a:solidFill>
              <a:srgbClr val="D9D9D9"/>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864459">
            <a:off x="-2924895" y="5711750"/>
            <a:ext cx="6230791" cy="798819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15996">
            <a:off x="13193720" y="-4537692"/>
            <a:ext cx="6230791" cy="798819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892093">
            <a:off x="211023" y="-4843792"/>
            <a:ext cx="6230791" cy="798819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005349">
            <a:off x="15434451" y="5400258"/>
            <a:ext cx="7623317" cy="9773483"/>
          </a:xfrm>
          <a:prstGeom prst="rect">
            <a:avLst/>
          </a:prstGeom>
        </p:spPr>
      </p:pic>
      <p:sp>
        <p:nvSpPr>
          <p:cNvPr id="11" name="TextBox 11"/>
          <p:cNvSpPr txBox="1"/>
          <p:nvPr/>
        </p:nvSpPr>
        <p:spPr>
          <a:xfrm>
            <a:off x="4416383" y="3298187"/>
            <a:ext cx="9455235" cy="1692771"/>
          </a:xfrm>
          <a:prstGeom prst="rect">
            <a:avLst/>
          </a:prstGeom>
        </p:spPr>
        <p:txBody>
          <a:bodyPr lIns="0" tIns="0" rIns="0" bIns="0" rtlCol="0" anchor="t">
            <a:spAutoFit/>
          </a:bodyPr>
          <a:lstStyle/>
          <a:p>
            <a:pPr algn="ctr">
              <a:lnSpc>
                <a:spcPts val="13200"/>
              </a:lnSpc>
            </a:pPr>
            <a:r>
              <a:rPr lang="zh-CN" altLang="en-US" sz="12000" dirty="0">
                <a:solidFill>
                  <a:srgbClr val="282828"/>
                </a:solidFill>
                <a:ea typeface="字由点字倔强黑 Bold"/>
              </a:rPr>
              <a:t>班级建设方案</a:t>
            </a:r>
            <a:endParaRPr lang="en-US" sz="12000" dirty="0">
              <a:solidFill>
                <a:srgbClr val="282828"/>
              </a:solidFill>
              <a:ea typeface="字由点字倔强黑 Bold"/>
            </a:endParaRPr>
          </a:p>
        </p:txBody>
      </p:sp>
      <p:sp>
        <p:nvSpPr>
          <p:cNvPr id="12" name="TextBox 12"/>
          <p:cNvSpPr txBox="1"/>
          <p:nvPr/>
        </p:nvSpPr>
        <p:spPr>
          <a:xfrm>
            <a:off x="6145987" y="6392597"/>
            <a:ext cx="5489382" cy="712470"/>
          </a:xfrm>
          <a:prstGeom prst="rect">
            <a:avLst/>
          </a:prstGeom>
        </p:spPr>
        <p:txBody>
          <a:bodyPr lIns="0" tIns="0" rIns="0" bIns="0" rtlCol="0" anchor="t">
            <a:spAutoFit/>
          </a:bodyPr>
          <a:lstStyle/>
          <a:p>
            <a:pPr algn="ctr">
              <a:lnSpc>
                <a:spcPts val="5880"/>
              </a:lnSpc>
              <a:spcBef>
                <a:spcPct val="0"/>
              </a:spcBef>
            </a:pPr>
            <a:r>
              <a:rPr lang="zh-CN" altLang="en-US" sz="4200" spc="415" dirty="0">
                <a:solidFill>
                  <a:srgbClr val="282828"/>
                </a:solidFill>
                <a:ea typeface="思源黑体-粗体"/>
              </a:rPr>
              <a:t>工匠精神，职业养成</a:t>
            </a:r>
            <a:endParaRPr lang="en-US" sz="4200" spc="415" dirty="0">
              <a:solidFill>
                <a:srgbClr val="282828"/>
              </a:solidFill>
              <a:ea typeface="思源黑体-粗体"/>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74109">
            <a:off x="13750972" y="-5392681"/>
            <a:ext cx="6230791" cy="798819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696879">
            <a:off x="-4358592" y="6276277"/>
            <a:ext cx="7623317" cy="977348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8707" y="6749098"/>
            <a:ext cx="2772197" cy="284382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61105" y="3822856"/>
            <a:ext cx="3410524" cy="8323034"/>
          </a:xfrm>
          <a:prstGeom prst="rect">
            <a:avLst/>
          </a:prstGeom>
        </p:spPr>
      </p:pic>
      <p:grpSp>
        <p:nvGrpSpPr>
          <p:cNvPr id="7" name="Group 7"/>
          <p:cNvGrpSpPr/>
          <p:nvPr/>
        </p:nvGrpSpPr>
        <p:grpSpPr>
          <a:xfrm rot="-5400000">
            <a:off x="6695689" y="6437798"/>
            <a:ext cx="4896623" cy="365164"/>
            <a:chOff x="0" y="0"/>
            <a:chExt cx="7663458" cy="571500"/>
          </a:xfrm>
        </p:grpSpPr>
        <p:sp>
          <p:nvSpPr>
            <p:cNvPr id="8" name="Freeform 8"/>
            <p:cNvSpPr/>
            <p:nvPr/>
          </p:nvSpPr>
          <p:spPr>
            <a:xfrm>
              <a:off x="0" y="255270"/>
              <a:ext cx="7663459" cy="69850"/>
            </a:xfrm>
            <a:custGeom>
              <a:avLst/>
              <a:gdLst/>
              <a:ahLst/>
              <a:cxnLst/>
              <a:rect l="l" t="t" r="r" b="b"/>
              <a:pathLst>
                <a:path w="7663459" h="69850">
                  <a:moveTo>
                    <a:pt x="7372628" y="0"/>
                  </a:moveTo>
                  <a:lnTo>
                    <a:pt x="0" y="0"/>
                  </a:lnTo>
                  <a:lnTo>
                    <a:pt x="0" y="69850"/>
                  </a:lnTo>
                  <a:lnTo>
                    <a:pt x="7663459" y="69850"/>
                  </a:lnTo>
                  <a:lnTo>
                    <a:pt x="7663459" y="0"/>
                  </a:lnTo>
                  <a:close/>
                </a:path>
              </a:pathLst>
            </a:custGeom>
            <a:solidFill>
              <a:srgbClr val="D9D9D9"/>
            </a:solidFill>
          </p:spPr>
        </p:sp>
      </p:grpSp>
      <p:sp>
        <p:nvSpPr>
          <p:cNvPr id="9" name="TextBox 9"/>
          <p:cNvSpPr txBox="1"/>
          <p:nvPr/>
        </p:nvSpPr>
        <p:spPr>
          <a:xfrm>
            <a:off x="2307760" y="2318682"/>
            <a:ext cx="6575130" cy="6003054"/>
          </a:xfrm>
          <a:prstGeom prst="rect">
            <a:avLst/>
          </a:prstGeom>
        </p:spPr>
        <p:txBody>
          <a:bodyPr wrap="square" lIns="0" tIns="0" rIns="0" bIns="0" rtlCol="0" anchor="t">
            <a:spAutoFit/>
          </a:bodyPr>
          <a:lstStyle/>
          <a:p>
            <a:pPr algn="just">
              <a:lnSpc>
                <a:spcPct val="150000"/>
              </a:lnSpc>
            </a:pPr>
            <a:r>
              <a:rPr lang="zh-CN" altLang="zh-CN" sz="2400" kern="100" dirty="0">
                <a:effectLst/>
                <a:latin typeface="等线" panose="02010600030101010101" pitchFamily="2" charset="-122"/>
                <a:ea typeface="宋体" panose="02010600030101010101" pitchFamily="2" charset="-122"/>
                <a:cs typeface="Times New Roman" panose="02020603050405020304" pitchFamily="18" charset="0"/>
              </a:rPr>
              <a:t>四年期间累计发展新团员</a:t>
            </a:r>
            <a:r>
              <a:rPr lang="en-US" altLang="zh-CN" sz="2400" kern="100" dirty="0">
                <a:effectLst/>
                <a:latin typeface="等线" panose="02010600030101010101" pitchFamily="2" charset="-122"/>
                <a:ea typeface="宋体" panose="02010600030101010101" pitchFamily="2" charset="-122"/>
                <a:cs typeface="Times New Roman" panose="02020603050405020304" pitchFamily="18" charset="0"/>
              </a:rPr>
              <a:t>7</a:t>
            </a:r>
            <a:r>
              <a:rPr lang="zh-CN" altLang="zh-CN" sz="2400" kern="100" dirty="0">
                <a:effectLst/>
                <a:latin typeface="等线" panose="02010600030101010101" pitchFamily="2" charset="-122"/>
                <a:ea typeface="宋体" panose="02010600030101010101" pitchFamily="2" charset="-122"/>
                <a:cs typeface="Times New Roman" panose="02020603050405020304" pitchFamily="18" charset="0"/>
              </a:rPr>
              <a:t>人，累计发展入团积极分子</a:t>
            </a:r>
            <a:r>
              <a:rPr lang="en-US" altLang="zh-CN" sz="2400" kern="100" dirty="0">
                <a:effectLst/>
                <a:latin typeface="等线" panose="02010600030101010101" pitchFamily="2" charset="-122"/>
                <a:ea typeface="宋体" panose="02010600030101010101" pitchFamily="2" charset="-122"/>
                <a:cs typeface="Times New Roman" panose="02020603050405020304" pitchFamily="18" charset="0"/>
              </a:rPr>
              <a:t>11</a:t>
            </a:r>
            <a:r>
              <a:rPr lang="zh-CN" altLang="zh-CN" sz="2400" kern="100" dirty="0">
                <a:effectLst/>
                <a:latin typeface="等线" panose="02010600030101010101" pitchFamily="2" charset="-122"/>
                <a:ea typeface="宋体" panose="02010600030101010101" pitchFamily="2" charset="-122"/>
                <a:cs typeface="Times New Roman" panose="02020603050405020304" pitchFamily="18" charset="0"/>
              </a:rPr>
              <a:t>人。积极参与团组织的各项活动，在“众志成城战疫情·同心共筑中国梦”主题团日演讲比赛中荣获二等奖，两名同学相继荣获</a:t>
            </a:r>
            <a:r>
              <a:rPr lang="en-US" altLang="zh-CN" sz="2400" kern="100" dirty="0">
                <a:effectLst/>
                <a:latin typeface="等线" panose="02010600030101010101" pitchFamily="2" charset="-122"/>
                <a:ea typeface="宋体" panose="02010600030101010101" pitchFamily="2" charset="-122"/>
                <a:cs typeface="Times New Roman" panose="02020603050405020304" pitchFamily="18" charset="0"/>
              </a:rPr>
              <a:t>2020</a:t>
            </a:r>
            <a:r>
              <a:rPr lang="zh-CN" altLang="zh-CN" sz="2400" kern="100" dirty="0">
                <a:effectLst/>
                <a:latin typeface="等线" panose="02010600030101010101" pitchFamily="2" charset="-122"/>
                <a:ea typeface="宋体" panose="02010600030101010101" pitchFamily="2" charset="-122"/>
                <a:cs typeface="Times New Roman" panose="02020603050405020304" pitchFamily="18" charset="0"/>
              </a:rPr>
              <a:t>年度和</a:t>
            </a:r>
            <a:r>
              <a:rPr lang="en-US" altLang="zh-CN" sz="2400" kern="100" dirty="0">
                <a:effectLst/>
                <a:latin typeface="等线" panose="02010600030101010101" pitchFamily="2" charset="-122"/>
                <a:ea typeface="宋体" panose="02010600030101010101" pitchFamily="2" charset="-122"/>
                <a:cs typeface="Times New Roman" panose="02020603050405020304" pitchFamily="18" charset="0"/>
              </a:rPr>
              <a:t>2021</a:t>
            </a:r>
            <a:r>
              <a:rPr lang="zh-CN" altLang="zh-CN" sz="2400" kern="100" dirty="0">
                <a:effectLst/>
                <a:latin typeface="等线" panose="02010600030101010101" pitchFamily="2" charset="-122"/>
                <a:ea typeface="宋体" panose="02010600030101010101" pitchFamily="2" charset="-122"/>
                <a:cs typeface="Times New Roman" panose="02020603050405020304" pitchFamily="18" charset="0"/>
              </a:rPr>
              <a:t>年度校级“优秀团干部”，两名同学相继荣获</a:t>
            </a:r>
            <a:r>
              <a:rPr lang="en-US" altLang="zh-CN" sz="2400" kern="100" dirty="0">
                <a:effectLst/>
                <a:latin typeface="等线" panose="02010600030101010101" pitchFamily="2" charset="-122"/>
                <a:ea typeface="宋体" panose="02010600030101010101" pitchFamily="2" charset="-122"/>
                <a:cs typeface="Times New Roman" panose="02020603050405020304" pitchFamily="18" charset="0"/>
              </a:rPr>
              <a:t>2020</a:t>
            </a:r>
            <a:r>
              <a:rPr lang="zh-CN" altLang="zh-CN" sz="2400" kern="100" dirty="0">
                <a:effectLst/>
                <a:latin typeface="等线" panose="02010600030101010101" pitchFamily="2" charset="-122"/>
                <a:ea typeface="宋体" panose="02010600030101010101" pitchFamily="2" charset="-122"/>
                <a:cs typeface="Times New Roman" panose="02020603050405020304" pitchFamily="18" charset="0"/>
              </a:rPr>
              <a:t>年度和</a:t>
            </a:r>
            <a:r>
              <a:rPr lang="en-US" altLang="zh-CN" sz="2400" kern="100" dirty="0">
                <a:effectLst/>
                <a:latin typeface="等线" panose="02010600030101010101" pitchFamily="2" charset="-122"/>
                <a:ea typeface="宋体" panose="02010600030101010101" pitchFamily="2" charset="-122"/>
                <a:cs typeface="Times New Roman" panose="02020603050405020304" pitchFamily="18" charset="0"/>
              </a:rPr>
              <a:t>2021</a:t>
            </a:r>
            <a:r>
              <a:rPr lang="zh-CN" altLang="zh-CN" sz="2400" kern="100" dirty="0">
                <a:effectLst/>
                <a:latin typeface="等线" panose="02010600030101010101" pitchFamily="2" charset="-122"/>
                <a:ea typeface="宋体" panose="02010600030101010101" pitchFamily="2" charset="-122"/>
                <a:cs typeface="Times New Roman" panose="02020603050405020304" pitchFamily="18" charset="0"/>
              </a:rPr>
              <a:t>年度校级“优秀团员”。根据本班实际情况多次组织团支部活动，团员带动普通学生积极参与，通过健步行活动增加班级凝聚力，通过读书分享活动养成良好的读书习惯。因此团支部也被评为校级示范团支部。</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a:p>
            <a:pPr algn="ctr">
              <a:lnSpc>
                <a:spcPts val="3900"/>
              </a:lnSpc>
            </a:pPr>
            <a:endParaRPr lang="en-US" sz="2600" dirty="0">
              <a:solidFill>
                <a:srgbClr val="282828"/>
              </a:solidFill>
              <a:ea typeface="思源黑体-粗体"/>
            </a:endParaRPr>
          </a:p>
        </p:txBody>
      </p:sp>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203201">
            <a:off x="-875542" y="425996"/>
            <a:ext cx="2790583" cy="4114800"/>
          </a:xfrm>
          <a:prstGeom prst="rect">
            <a:avLst/>
          </a:prstGeom>
        </p:spPr>
      </p:pic>
      <p:graphicFrame>
        <p:nvGraphicFramePr>
          <p:cNvPr id="16" name="图表 15">
            <a:extLst>
              <a:ext uri="{FF2B5EF4-FFF2-40B4-BE49-F238E27FC236}">
                <a16:creationId xmlns:a16="http://schemas.microsoft.com/office/drawing/2014/main" id="{32D37D3F-BF00-0836-3957-649F692D48C3}"/>
              </a:ext>
            </a:extLst>
          </p:cNvPr>
          <p:cNvGraphicFramePr/>
          <p:nvPr>
            <p:extLst>
              <p:ext uri="{D42A27DB-BD31-4B8C-83A1-F6EECF244321}">
                <p14:modId xmlns:p14="http://schemas.microsoft.com/office/powerpoint/2010/main" val="2343155752"/>
              </p:ext>
            </p:extLst>
          </p:nvPr>
        </p:nvGraphicFramePr>
        <p:xfrm>
          <a:off x="9295939" y="2628900"/>
          <a:ext cx="7316549" cy="5208003"/>
        </p:xfrm>
        <a:graphic>
          <a:graphicData uri="http://schemas.openxmlformats.org/drawingml/2006/chart">
            <c:chart xmlns:c="http://schemas.openxmlformats.org/drawingml/2006/chart" xmlns:r="http://schemas.openxmlformats.org/officeDocument/2006/relationships" r:id="rId12"/>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54499" y="3253999"/>
            <a:ext cx="3779002" cy="3779002"/>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E17EB"/>
            </a:solidFill>
          </p:spPr>
        </p:sp>
      </p:grpSp>
      <p:grpSp>
        <p:nvGrpSpPr>
          <p:cNvPr id="4" name="Group 4"/>
          <p:cNvGrpSpPr/>
          <p:nvPr/>
        </p:nvGrpSpPr>
        <p:grpSpPr>
          <a:xfrm>
            <a:off x="8051334" y="4050834"/>
            <a:ext cx="2185332" cy="2185332"/>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26" name="Group 26"/>
          <p:cNvGrpSpPr/>
          <p:nvPr/>
        </p:nvGrpSpPr>
        <p:grpSpPr>
          <a:xfrm rot="-10800000">
            <a:off x="1028700" y="4960918"/>
            <a:ext cx="5560199" cy="365164"/>
            <a:chOff x="0" y="0"/>
            <a:chExt cx="8701988" cy="571500"/>
          </a:xfrm>
        </p:grpSpPr>
        <p:sp>
          <p:nvSpPr>
            <p:cNvPr id="27" name="Freeform 27"/>
            <p:cNvSpPr/>
            <p:nvPr/>
          </p:nvSpPr>
          <p:spPr>
            <a:xfrm>
              <a:off x="0" y="255270"/>
              <a:ext cx="8701987" cy="69850"/>
            </a:xfrm>
            <a:custGeom>
              <a:avLst/>
              <a:gdLst/>
              <a:ahLst/>
              <a:cxnLst/>
              <a:rect l="l" t="t" r="r" b="b"/>
              <a:pathLst>
                <a:path w="8701987" h="69850">
                  <a:moveTo>
                    <a:pt x="8411158" y="0"/>
                  </a:moveTo>
                  <a:lnTo>
                    <a:pt x="0" y="0"/>
                  </a:lnTo>
                  <a:lnTo>
                    <a:pt x="0" y="69850"/>
                  </a:lnTo>
                  <a:lnTo>
                    <a:pt x="8701987" y="69850"/>
                  </a:lnTo>
                  <a:lnTo>
                    <a:pt x="8701987" y="0"/>
                  </a:lnTo>
                  <a:close/>
                </a:path>
              </a:pathLst>
            </a:custGeom>
            <a:solidFill>
              <a:srgbClr val="D9D9D9"/>
            </a:solidFill>
          </p:spPr>
        </p:sp>
      </p:grpSp>
      <p:grpSp>
        <p:nvGrpSpPr>
          <p:cNvPr id="28" name="Group 28"/>
          <p:cNvGrpSpPr/>
          <p:nvPr/>
        </p:nvGrpSpPr>
        <p:grpSpPr>
          <a:xfrm rot="-10800000">
            <a:off x="11655563" y="4960918"/>
            <a:ext cx="5560199" cy="365164"/>
            <a:chOff x="0" y="0"/>
            <a:chExt cx="8701988" cy="571500"/>
          </a:xfrm>
        </p:grpSpPr>
        <p:sp>
          <p:nvSpPr>
            <p:cNvPr id="29" name="Freeform 29"/>
            <p:cNvSpPr/>
            <p:nvPr/>
          </p:nvSpPr>
          <p:spPr>
            <a:xfrm>
              <a:off x="0" y="255270"/>
              <a:ext cx="8701987" cy="69850"/>
            </a:xfrm>
            <a:custGeom>
              <a:avLst/>
              <a:gdLst/>
              <a:ahLst/>
              <a:cxnLst/>
              <a:rect l="l" t="t" r="r" b="b"/>
              <a:pathLst>
                <a:path w="8701987" h="69850">
                  <a:moveTo>
                    <a:pt x="8411158" y="0"/>
                  </a:moveTo>
                  <a:lnTo>
                    <a:pt x="0" y="0"/>
                  </a:lnTo>
                  <a:lnTo>
                    <a:pt x="0" y="69850"/>
                  </a:lnTo>
                  <a:lnTo>
                    <a:pt x="8701987" y="69850"/>
                  </a:lnTo>
                  <a:lnTo>
                    <a:pt x="8701987" y="0"/>
                  </a:lnTo>
                  <a:close/>
                </a:path>
              </a:pathLst>
            </a:custGeom>
            <a:solidFill>
              <a:srgbClr val="D9D9D9"/>
            </a:solidFill>
          </p:spPr>
        </p:sp>
      </p:grpSp>
      <p:pic>
        <p:nvPicPr>
          <p:cNvPr id="30" name="Picture 3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892093">
            <a:off x="-2358973" y="-5361334"/>
            <a:ext cx="6230791" cy="7988194"/>
          </a:xfrm>
          <a:prstGeom prst="rect">
            <a:avLst/>
          </a:prstGeom>
        </p:spPr>
      </p:pic>
      <p:pic>
        <p:nvPicPr>
          <p:cNvPr id="31" name="Picture 3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005349">
            <a:off x="15615970" y="6315775"/>
            <a:ext cx="7623317" cy="9773483"/>
          </a:xfrm>
          <a:prstGeom prst="rect">
            <a:avLst/>
          </a:prstGeom>
        </p:spPr>
      </p:pic>
      <p:pic>
        <p:nvPicPr>
          <p:cNvPr id="33" name="WeChat_20220715100328">
            <a:hlinkClick r:id="" action="ppaction://media"/>
            <a:extLst>
              <a:ext uri="{FF2B5EF4-FFF2-40B4-BE49-F238E27FC236}">
                <a16:creationId xmlns:a16="http://schemas.microsoft.com/office/drawing/2014/main" id="{B70F5C55-CDD1-0716-0027-D5CA7225BAB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78365" y="508398"/>
            <a:ext cx="6860000" cy="3944500"/>
          </a:xfrm>
          <a:prstGeom prst="rect">
            <a:avLst/>
          </a:prstGeom>
        </p:spPr>
      </p:pic>
      <p:pic>
        <p:nvPicPr>
          <p:cNvPr id="34" name="WeChat_20220715103057">
            <a:hlinkClick r:id="" action="ppaction://media"/>
            <a:extLst>
              <a:ext uri="{FF2B5EF4-FFF2-40B4-BE49-F238E27FC236}">
                <a16:creationId xmlns:a16="http://schemas.microsoft.com/office/drawing/2014/main" id="{DC0CC9FC-EFC4-3D49-81CE-7E105B31112E}"/>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920885" y="5255322"/>
            <a:ext cx="7002494" cy="4026434"/>
          </a:xfrm>
          <a:prstGeom prst="rect">
            <a:avLst/>
          </a:prstGeom>
        </p:spPr>
      </p:pic>
      <p:pic>
        <p:nvPicPr>
          <p:cNvPr id="35" name="图片 34">
            <a:extLst>
              <a:ext uri="{FF2B5EF4-FFF2-40B4-BE49-F238E27FC236}">
                <a16:creationId xmlns:a16="http://schemas.microsoft.com/office/drawing/2014/main" id="{27460177-B431-4A4A-ED00-DF8D5B39CD25}"/>
              </a:ext>
            </a:extLst>
          </p:cNvPr>
          <p:cNvPicPr>
            <a:picLocks noChangeAspect="1"/>
          </p:cNvPicPr>
          <p:nvPr/>
        </p:nvPicPr>
        <p:blipFill>
          <a:blip r:embed="rId10"/>
          <a:stretch>
            <a:fillRect/>
          </a:stretch>
        </p:blipFill>
        <p:spPr>
          <a:xfrm>
            <a:off x="10909738" y="478181"/>
            <a:ext cx="6306024" cy="4396722"/>
          </a:xfrm>
          <a:prstGeom prst="rect">
            <a:avLst/>
          </a:prstGeom>
        </p:spPr>
      </p:pic>
      <p:pic>
        <p:nvPicPr>
          <p:cNvPr id="36" name="图片 35">
            <a:extLst>
              <a:ext uri="{FF2B5EF4-FFF2-40B4-BE49-F238E27FC236}">
                <a16:creationId xmlns:a16="http://schemas.microsoft.com/office/drawing/2014/main" id="{5A23EA31-4046-B18D-AE8C-F6CBEDFB1B0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879012" y="5572288"/>
            <a:ext cx="6367475" cy="3679251"/>
          </a:xfrm>
          <a:prstGeom prst="rect">
            <a:avLst/>
          </a:prstGeom>
        </p:spPr>
      </p:pic>
    </p:spTree>
    <p:extLst>
      <p:ext uri="{BB962C8B-B14F-4D97-AF65-F5344CB8AC3E}">
        <p14:creationId xmlns:p14="http://schemas.microsoft.com/office/powerpoint/2010/main" val="4135262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additive="base">
                                        <p:cTn id="14" dur="500" fill="hold"/>
                                        <p:tgtEl>
                                          <p:spTgt spid="34"/>
                                        </p:tgtEl>
                                        <p:attrNameLst>
                                          <p:attrName>ppt_x</p:attrName>
                                        </p:attrNameLst>
                                      </p:cBhvr>
                                      <p:tavLst>
                                        <p:tav tm="0">
                                          <p:val>
                                            <p:strVal val="#ppt_x"/>
                                          </p:val>
                                        </p:tav>
                                        <p:tav tm="100000">
                                          <p:val>
                                            <p:strVal val="#ppt_x"/>
                                          </p:val>
                                        </p:tav>
                                      </p:tavLst>
                                    </p:anim>
                                    <p:anim calcmode="lin" valueType="num">
                                      <p:cBhvr additive="base">
                                        <p:cTn id="15"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arn(inVertical)">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barn(inVertical)">
                                      <p:cBhvr>
                                        <p:cTn id="2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33"/>
                </p:tgtEl>
              </p:cMediaNode>
            </p:video>
            <p:video>
              <p:cMediaNode vol="80000">
                <p:cTn id="27" fill="hold" display="0">
                  <p:stCondLst>
                    <p:cond delay="indefinite"/>
                  </p:stCondLst>
                </p:cTn>
                <p:tgtEl>
                  <p:spTgt spid="3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74109">
            <a:off x="13750972" y="-5392681"/>
            <a:ext cx="6230791" cy="798819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696879">
            <a:off x="-4353778" y="6276276"/>
            <a:ext cx="7623317" cy="977348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394" y="6972300"/>
            <a:ext cx="2772197" cy="284382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61105" y="3822856"/>
            <a:ext cx="3410524" cy="8323034"/>
          </a:xfrm>
          <a:prstGeom prst="rect">
            <a:avLst/>
          </a:prstGeom>
        </p:spPr>
      </p:pic>
      <p:grpSp>
        <p:nvGrpSpPr>
          <p:cNvPr id="7" name="Group 7"/>
          <p:cNvGrpSpPr/>
          <p:nvPr/>
        </p:nvGrpSpPr>
        <p:grpSpPr>
          <a:xfrm rot="-5400000">
            <a:off x="6695689" y="6437798"/>
            <a:ext cx="4896623" cy="365164"/>
            <a:chOff x="0" y="0"/>
            <a:chExt cx="7663458" cy="571500"/>
          </a:xfrm>
        </p:grpSpPr>
        <p:sp>
          <p:nvSpPr>
            <p:cNvPr id="8" name="Freeform 8"/>
            <p:cNvSpPr/>
            <p:nvPr/>
          </p:nvSpPr>
          <p:spPr>
            <a:xfrm>
              <a:off x="0" y="255270"/>
              <a:ext cx="7663459" cy="69850"/>
            </a:xfrm>
            <a:custGeom>
              <a:avLst/>
              <a:gdLst/>
              <a:ahLst/>
              <a:cxnLst/>
              <a:rect l="l" t="t" r="r" b="b"/>
              <a:pathLst>
                <a:path w="7663459" h="69850">
                  <a:moveTo>
                    <a:pt x="7372628" y="0"/>
                  </a:moveTo>
                  <a:lnTo>
                    <a:pt x="0" y="0"/>
                  </a:lnTo>
                  <a:lnTo>
                    <a:pt x="0" y="69850"/>
                  </a:lnTo>
                  <a:lnTo>
                    <a:pt x="7663459" y="69850"/>
                  </a:lnTo>
                  <a:lnTo>
                    <a:pt x="7663459" y="0"/>
                  </a:lnTo>
                  <a:close/>
                </a:path>
              </a:pathLst>
            </a:custGeom>
            <a:solidFill>
              <a:srgbClr val="D9D9D9"/>
            </a:solidFill>
          </p:spPr>
        </p:sp>
      </p:grpSp>
      <p:sp>
        <p:nvSpPr>
          <p:cNvPr id="9" name="TextBox 9"/>
          <p:cNvSpPr txBox="1"/>
          <p:nvPr/>
        </p:nvSpPr>
        <p:spPr>
          <a:xfrm>
            <a:off x="9526502" y="2781300"/>
            <a:ext cx="5972036" cy="4360233"/>
          </a:xfrm>
          <a:prstGeom prst="rect">
            <a:avLst/>
          </a:prstGeom>
        </p:spPr>
        <p:txBody>
          <a:bodyPr wrap="square" lIns="0" tIns="0" rIns="0" bIns="0" rtlCol="0" anchor="t">
            <a:spAutoFit/>
          </a:bodyPr>
          <a:lstStyle/>
          <a:p>
            <a:pPr algn="just">
              <a:lnSpc>
                <a:spcPct val="150000"/>
              </a:lnSpc>
            </a:pPr>
            <a:r>
              <a:rPr lang="zh-CN" altLang="en-US" sz="2400" kern="100" dirty="0">
                <a:effectLst/>
                <a:latin typeface="+mj-ea"/>
                <a:ea typeface="+mj-ea"/>
                <a:cs typeface="Times New Roman" panose="02020603050405020304" pitchFamily="18" charset="0"/>
              </a:rPr>
              <a:t>累计</a:t>
            </a:r>
            <a:r>
              <a:rPr lang="en-US" altLang="zh-CN" sz="2400" kern="100" dirty="0">
                <a:effectLst/>
                <a:latin typeface="+mj-ea"/>
                <a:ea typeface="+mj-ea"/>
                <a:cs typeface="Times New Roman" panose="02020603050405020304" pitchFamily="18" charset="0"/>
              </a:rPr>
              <a:t>10</a:t>
            </a:r>
            <a:r>
              <a:rPr lang="zh-CN" altLang="en-US" sz="2400" kern="100" dirty="0">
                <a:effectLst/>
                <a:latin typeface="+mj-ea"/>
                <a:ea typeface="+mj-ea"/>
                <a:cs typeface="Times New Roman" panose="02020603050405020304" pitchFamily="18" charset="0"/>
              </a:rPr>
              <a:t>人次参与学生会工作</a:t>
            </a:r>
            <a:endParaRPr lang="en-US" altLang="zh-CN" sz="2400" kern="100" dirty="0">
              <a:effectLst/>
              <a:latin typeface="+mj-ea"/>
              <a:ea typeface="+mj-ea"/>
              <a:cs typeface="Times New Roman" panose="02020603050405020304" pitchFamily="18" charset="0"/>
            </a:endParaRPr>
          </a:p>
          <a:p>
            <a:pPr algn="just">
              <a:lnSpc>
                <a:spcPct val="150000"/>
              </a:lnSpc>
            </a:pPr>
            <a:r>
              <a:rPr lang="zh-CN" altLang="en-US" sz="2400" kern="100" dirty="0">
                <a:solidFill>
                  <a:srgbClr val="282828"/>
                </a:solidFill>
                <a:latin typeface="+mj-ea"/>
                <a:ea typeface="+mj-ea"/>
                <a:cs typeface="Times New Roman" panose="02020603050405020304" pitchFamily="18" charset="0"/>
              </a:rPr>
              <a:t>提高自己的综合素质和领导能力</a:t>
            </a:r>
            <a:endParaRPr lang="en-US" altLang="zh-CN" sz="2400" kern="100" dirty="0">
              <a:solidFill>
                <a:srgbClr val="282828"/>
              </a:solidFill>
              <a:latin typeface="+mj-ea"/>
              <a:ea typeface="+mj-ea"/>
              <a:cs typeface="Times New Roman" panose="02020603050405020304" pitchFamily="18" charset="0"/>
            </a:endParaRPr>
          </a:p>
          <a:p>
            <a:pPr algn="just">
              <a:lnSpc>
                <a:spcPct val="150000"/>
              </a:lnSpc>
            </a:pPr>
            <a:r>
              <a:rPr lang="zh-CN" altLang="en-US" sz="2400" kern="100" dirty="0">
                <a:solidFill>
                  <a:srgbClr val="282828"/>
                </a:solidFill>
                <a:latin typeface="+mj-ea"/>
                <a:ea typeface="+mj-ea"/>
                <a:cs typeface="Times New Roman" panose="02020603050405020304" pitchFamily="18" charset="0"/>
              </a:rPr>
              <a:t>积极组织并参与学校内各项活动，包括“不倒森林”“毛毛虫比赛”“歌唱比赛”“成人礼”等</a:t>
            </a:r>
            <a:endParaRPr lang="en-US" altLang="zh-CN" sz="2400" kern="100" dirty="0">
              <a:solidFill>
                <a:srgbClr val="282828"/>
              </a:solidFill>
              <a:latin typeface="+mj-ea"/>
              <a:ea typeface="+mj-ea"/>
              <a:cs typeface="Times New Roman" panose="02020603050405020304" pitchFamily="18" charset="0"/>
            </a:endParaRPr>
          </a:p>
          <a:p>
            <a:pPr algn="just">
              <a:lnSpc>
                <a:spcPct val="150000"/>
              </a:lnSpc>
            </a:pPr>
            <a:r>
              <a:rPr lang="zh-CN" altLang="en-US" sz="2400" dirty="0">
                <a:solidFill>
                  <a:srgbClr val="282828"/>
                </a:solidFill>
                <a:latin typeface="+mj-ea"/>
                <a:ea typeface="+mj-ea"/>
              </a:rPr>
              <a:t>作为校队成员积极参加市足球、乒乓球、冬季三项等比赛</a:t>
            </a:r>
            <a:endParaRPr lang="en-US" altLang="zh-CN" sz="2400" dirty="0">
              <a:solidFill>
                <a:srgbClr val="282828"/>
              </a:solidFill>
              <a:latin typeface="+mj-ea"/>
              <a:ea typeface="+mj-ea"/>
            </a:endParaRPr>
          </a:p>
          <a:p>
            <a:pPr algn="just">
              <a:lnSpc>
                <a:spcPct val="150000"/>
              </a:lnSpc>
            </a:pPr>
            <a:r>
              <a:rPr lang="zh-CN" altLang="en-US" sz="2400" dirty="0">
                <a:solidFill>
                  <a:srgbClr val="282828"/>
                </a:solidFill>
                <a:latin typeface="+mj-ea"/>
                <a:ea typeface="+mj-ea"/>
              </a:rPr>
              <a:t>奉献社会，参与学校内外的各项志愿者服务</a:t>
            </a:r>
            <a:endParaRPr lang="en-US" sz="2400" dirty="0">
              <a:solidFill>
                <a:srgbClr val="282828"/>
              </a:solidFill>
              <a:latin typeface="+mj-ea"/>
              <a:ea typeface="+mj-ea"/>
            </a:endParaRPr>
          </a:p>
        </p:txBody>
      </p:sp>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203201">
            <a:off x="-611264" y="896873"/>
            <a:ext cx="2790583" cy="4114800"/>
          </a:xfrm>
          <a:prstGeom prst="rect">
            <a:avLst/>
          </a:prstGeom>
        </p:spPr>
      </p:pic>
      <p:graphicFrame>
        <p:nvGraphicFramePr>
          <p:cNvPr id="12" name="图表 11">
            <a:extLst>
              <a:ext uri="{FF2B5EF4-FFF2-40B4-BE49-F238E27FC236}">
                <a16:creationId xmlns:a16="http://schemas.microsoft.com/office/drawing/2014/main" id="{6DF11DE6-A8FE-78B8-C605-AFA2F8F00F22}"/>
              </a:ext>
            </a:extLst>
          </p:cNvPr>
          <p:cNvGraphicFramePr/>
          <p:nvPr>
            <p:extLst>
              <p:ext uri="{D42A27DB-BD31-4B8C-83A1-F6EECF244321}">
                <p14:modId xmlns:p14="http://schemas.microsoft.com/office/powerpoint/2010/main" val="3032457657"/>
              </p:ext>
            </p:extLst>
          </p:nvPr>
        </p:nvGraphicFramePr>
        <p:xfrm>
          <a:off x="3048000" y="729503"/>
          <a:ext cx="5434239" cy="4968283"/>
        </p:xfrm>
        <a:graphic>
          <a:graphicData uri="http://schemas.openxmlformats.org/drawingml/2006/chart">
            <c:chart xmlns:c="http://schemas.openxmlformats.org/drawingml/2006/chart" xmlns:r="http://schemas.openxmlformats.org/officeDocument/2006/relationships" r:id="rId12"/>
          </a:graphicData>
        </a:graphic>
      </p:graphicFrame>
      <p:pic>
        <p:nvPicPr>
          <p:cNvPr id="14" name="图片 13">
            <a:extLst>
              <a:ext uri="{FF2B5EF4-FFF2-40B4-BE49-F238E27FC236}">
                <a16:creationId xmlns:a16="http://schemas.microsoft.com/office/drawing/2014/main" id="{311A9886-863E-D156-55AB-9BF70FDBF20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69881" y="6164758"/>
            <a:ext cx="4261785" cy="3196063"/>
          </a:xfrm>
          <a:prstGeom prst="rect">
            <a:avLst/>
          </a:prstGeom>
        </p:spPr>
      </p:pic>
    </p:spTree>
    <p:extLst>
      <p:ext uri="{BB962C8B-B14F-4D97-AF65-F5344CB8AC3E}">
        <p14:creationId xmlns:p14="http://schemas.microsoft.com/office/powerpoint/2010/main" val="235665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74109">
            <a:off x="13750972" y="-5392681"/>
            <a:ext cx="6230791" cy="798819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696879">
            <a:off x="-3811658" y="5844883"/>
            <a:ext cx="7623317" cy="9773483"/>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700" y="6562462"/>
            <a:ext cx="2772197" cy="284382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161105" y="3822856"/>
            <a:ext cx="3410524" cy="8323034"/>
          </a:xfrm>
          <a:prstGeom prst="rect">
            <a:avLst/>
          </a:prstGeom>
        </p:spPr>
      </p:pic>
      <p:grpSp>
        <p:nvGrpSpPr>
          <p:cNvPr id="7" name="Group 7"/>
          <p:cNvGrpSpPr/>
          <p:nvPr/>
        </p:nvGrpSpPr>
        <p:grpSpPr>
          <a:xfrm rot="-5400000">
            <a:off x="6695689" y="6437798"/>
            <a:ext cx="4896623" cy="365164"/>
            <a:chOff x="0" y="0"/>
            <a:chExt cx="7663458" cy="571500"/>
          </a:xfrm>
        </p:grpSpPr>
        <p:sp>
          <p:nvSpPr>
            <p:cNvPr id="8" name="Freeform 8"/>
            <p:cNvSpPr/>
            <p:nvPr/>
          </p:nvSpPr>
          <p:spPr>
            <a:xfrm>
              <a:off x="0" y="255270"/>
              <a:ext cx="7663459" cy="69850"/>
            </a:xfrm>
            <a:custGeom>
              <a:avLst/>
              <a:gdLst/>
              <a:ahLst/>
              <a:cxnLst/>
              <a:rect l="l" t="t" r="r" b="b"/>
              <a:pathLst>
                <a:path w="7663459" h="69850">
                  <a:moveTo>
                    <a:pt x="7372628" y="0"/>
                  </a:moveTo>
                  <a:lnTo>
                    <a:pt x="0" y="0"/>
                  </a:lnTo>
                  <a:lnTo>
                    <a:pt x="0" y="69850"/>
                  </a:lnTo>
                  <a:lnTo>
                    <a:pt x="7663459" y="69850"/>
                  </a:lnTo>
                  <a:lnTo>
                    <a:pt x="7663459" y="0"/>
                  </a:lnTo>
                  <a:close/>
                </a:path>
              </a:pathLst>
            </a:custGeom>
            <a:solidFill>
              <a:srgbClr val="D9D9D9"/>
            </a:solidFill>
          </p:spPr>
        </p:sp>
      </p:grpSp>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203201">
            <a:off x="-366591" y="1505724"/>
            <a:ext cx="2790583" cy="4114800"/>
          </a:xfrm>
          <a:prstGeom prst="rect">
            <a:avLst/>
          </a:prstGeom>
        </p:spPr>
      </p:pic>
      <p:graphicFrame>
        <p:nvGraphicFramePr>
          <p:cNvPr id="12" name="图表 11">
            <a:extLst>
              <a:ext uri="{FF2B5EF4-FFF2-40B4-BE49-F238E27FC236}">
                <a16:creationId xmlns:a16="http://schemas.microsoft.com/office/drawing/2014/main" id="{6DF11DE6-A8FE-78B8-C605-AFA2F8F00F22}"/>
              </a:ext>
            </a:extLst>
          </p:cNvPr>
          <p:cNvGraphicFramePr/>
          <p:nvPr/>
        </p:nvGraphicFramePr>
        <p:xfrm>
          <a:off x="3367736" y="1079728"/>
          <a:ext cx="5114503" cy="4618058"/>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2" name="表格 1">
            <a:extLst>
              <a:ext uri="{FF2B5EF4-FFF2-40B4-BE49-F238E27FC236}">
                <a16:creationId xmlns:a16="http://schemas.microsoft.com/office/drawing/2014/main" id="{043986F2-B18D-6AED-AEE6-B829023D80E4}"/>
              </a:ext>
            </a:extLst>
          </p:cNvPr>
          <p:cNvGraphicFramePr>
            <a:graphicFrameLocks noGrp="1"/>
          </p:cNvGraphicFramePr>
          <p:nvPr>
            <p:extLst>
              <p:ext uri="{D42A27DB-BD31-4B8C-83A1-F6EECF244321}">
                <p14:modId xmlns:p14="http://schemas.microsoft.com/office/powerpoint/2010/main" val="129641244"/>
              </p:ext>
            </p:extLst>
          </p:nvPr>
        </p:nvGraphicFramePr>
        <p:xfrm>
          <a:off x="4591776" y="1466999"/>
          <a:ext cx="9554845" cy="7740273"/>
        </p:xfrm>
        <a:graphic>
          <a:graphicData uri="http://schemas.openxmlformats.org/drawingml/2006/table">
            <a:tbl>
              <a:tblPr firstRow="1" firstCol="1" bandRow="1">
                <a:tableStyleId>{69CF1AB2-1976-4502-BF36-3FF5EA218861}</a:tableStyleId>
              </a:tblPr>
              <a:tblGrid>
                <a:gridCol w="4618813">
                  <a:extLst>
                    <a:ext uri="{9D8B030D-6E8A-4147-A177-3AD203B41FA5}">
                      <a16:colId xmlns:a16="http://schemas.microsoft.com/office/drawing/2014/main" val="1869990465"/>
                    </a:ext>
                  </a:extLst>
                </a:gridCol>
                <a:gridCol w="4936032">
                  <a:extLst>
                    <a:ext uri="{9D8B030D-6E8A-4147-A177-3AD203B41FA5}">
                      <a16:colId xmlns:a16="http://schemas.microsoft.com/office/drawing/2014/main" val="1519502293"/>
                    </a:ext>
                  </a:extLst>
                </a:gridCol>
              </a:tblGrid>
              <a:tr h="363894">
                <a:tc>
                  <a:txBody>
                    <a:bodyPr/>
                    <a:lstStyle/>
                    <a:p>
                      <a:pPr algn="ctr">
                        <a:lnSpc>
                          <a:spcPct val="150000"/>
                        </a:lnSpc>
                      </a:pPr>
                      <a:r>
                        <a:rPr lang="zh-CN" sz="2400" kern="100" dirty="0">
                          <a:effectLst/>
                        </a:rPr>
                        <a:t>校内奖项</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ctr">
                        <a:lnSpc>
                          <a:spcPct val="150000"/>
                        </a:lnSpc>
                      </a:pPr>
                      <a:r>
                        <a:rPr lang="zh-CN" sz="2400" kern="100">
                          <a:effectLst/>
                        </a:rPr>
                        <a:t>校外奖项</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759475671"/>
                  </a:ext>
                </a:extLst>
              </a:tr>
              <a:tr h="1184365">
                <a:tc>
                  <a:txBody>
                    <a:bodyPr/>
                    <a:lstStyle/>
                    <a:p>
                      <a:pPr algn="l">
                        <a:lnSpc>
                          <a:spcPct val="150000"/>
                        </a:lnSpc>
                      </a:pPr>
                      <a:r>
                        <a:rPr lang="zh-CN" sz="2400" b="0" kern="100" dirty="0">
                          <a:effectLst/>
                        </a:rPr>
                        <a:t>累计评为“校三好学生”</a:t>
                      </a:r>
                      <a:r>
                        <a:rPr lang="en-US" sz="2400" b="0" kern="100" dirty="0">
                          <a:effectLst/>
                        </a:rPr>
                        <a:t>8</a:t>
                      </a:r>
                      <a:r>
                        <a:rPr lang="zh-CN" sz="2400" b="0" kern="100" dirty="0">
                          <a:effectLst/>
                        </a:rPr>
                        <a:t>人次，“优秀班干部”</a:t>
                      </a:r>
                      <a:r>
                        <a:rPr lang="en-US" sz="2400" b="0" kern="100" dirty="0">
                          <a:effectLst/>
                        </a:rPr>
                        <a:t>8</a:t>
                      </a:r>
                      <a:r>
                        <a:rPr lang="zh-CN" sz="2400" b="0" kern="100" dirty="0">
                          <a:effectLst/>
                        </a:rPr>
                        <a:t>人次，“优秀学生”</a:t>
                      </a:r>
                      <a:r>
                        <a:rPr lang="en-US" sz="2400" b="0" kern="100" dirty="0">
                          <a:effectLst/>
                        </a:rPr>
                        <a:t>8</a:t>
                      </a:r>
                      <a:r>
                        <a:rPr lang="zh-CN" sz="2400" b="0" kern="100" dirty="0">
                          <a:effectLst/>
                        </a:rPr>
                        <a:t>人次</a:t>
                      </a:r>
                      <a:endParaRPr lang="zh-CN" sz="1800" b="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l">
                        <a:lnSpc>
                          <a:spcPct val="150000"/>
                        </a:lnSpc>
                      </a:pPr>
                      <a:r>
                        <a:rPr lang="en-US" sz="2400" kern="100">
                          <a:effectLst/>
                        </a:rPr>
                        <a:t>1</a:t>
                      </a:r>
                      <a:r>
                        <a:rPr lang="zh-CN" sz="2400" kern="100">
                          <a:effectLst/>
                        </a:rPr>
                        <a:t>人荣获</a:t>
                      </a:r>
                      <a:r>
                        <a:rPr lang="en-US" sz="2400" kern="100">
                          <a:effectLst/>
                        </a:rPr>
                        <a:t>2019-2020</a:t>
                      </a:r>
                      <a:r>
                        <a:rPr lang="zh-CN" sz="2400" kern="100">
                          <a:effectLst/>
                        </a:rPr>
                        <a:t>学年“市级优秀班干部”，</a:t>
                      </a:r>
                      <a:r>
                        <a:rPr lang="en-US" sz="2400" kern="100">
                          <a:effectLst/>
                        </a:rPr>
                        <a:t>1</a:t>
                      </a:r>
                      <a:r>
                        <a:rPr lang="zh-CN" sz="2400" kern="100">
                          <a:effectLst/>
                        </a:rPr>
                        <a:t>人荣获</a:t>
                      </a:r>
                      <a:r>
                        <a:rPr lang="en-US" sz="2400" kern="100">
                          <a:effectLst/>
                        </a:rPr>
                        <a:t>2020-2021</a:t>
                      </a:r>
                      <a:r>
                        <a:rPr lang="zh-CN" sz="2400" kern="100">
                          <a:effectLst/>
                        </a:rPr>
                        <a:t>学年“市级三好学生”</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114458819"/>
                  </a:ext>
                </a:extLst>
              </a:tr>
              <a:tr h="363894">
                <a:tc>
                  <a:txBody>
                    <a:bodyPr/>
                    <a:lstStyle/>
                    <a:p>
                      <a:pPr algn="l">
                        <a:lnSpc>
                          <a:spcPct val="150000"/>
                        </a:lnSpc>
                      </a:pPr>
                      <a:r>
                        <a:rPr lang="zh-CN" sz="2400" b="0" kern="100" dirty="0">
                          <a:effectLst/>
                        </a:rPr>
                        <a:t>荣获“毛毛虫比赛”第二名</a:t>
                      </a:r>
                      <a:endParaRPr lang="zh-CN" sz="1800" b="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l">
                        <a:lnSpc>
                          <a:spcPct val="150000"/>
                        </a:lnSpc>
                      </a:pPr>
                      <a:r>
                        <a:rPr lang="en-US" sz="2400" kern="100">
                          <a:effectLst/>
                        </a:rPr>
                        <a:t>1</a:t>
                      </a:r>
                      <a:r>
                        <a:rPr lang="zh-CN" sz="2400" kern="100">
                          <a:effectLst/>
                        </a:rPr>
                        <a:t>人荣获</a:t>
                      </a:r>
                      <a:r>
                        <a:rPr lang="en-US" sz="2400" kern="100">
                          <a:effectLst/>
                        </a:rPr>
                        <a:t>2019-2020</a:t>
                      </a:r>
                      <a:r>
                        <a:rPr lang="zh-CN" sz="2400" kern="100">
                          <a:effectLst/>
                        </a:rPr>
                        <a:t>学年中职国家奖学金</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915117980"/>
                  </a:ext>
                </a:extLst>
              </a:tr>
              <a:tr h="774129">
                <a:tc>
                  <a:txBody>
                    <a:bodyPr/>
                    <a:lstStyle/>
                    <a:p>
                      <a:pPr algn="l">
                        <a:lnSpc>
                          <a:spcPct val="150000"/>
                        </a:lnSpc>
                      </a:pPr>
                      <a:r>
                        <a:rPr lang="zh-CN" sz="2400" b="0" kern="100">
                          <a:effectLst/>
                        </a:rPr>
                        <a:t>荣获“不倒森林比赛”三等奖</a:t>
                      </a:r>
                      <a:endParaRPr lang="zh-CN" sz="1800" b="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l">
                        <a:lnSpc>
                          <a:spcPct val="150000"/>
                        </a:lnSpc>
                      </a:pPr>
                      <a:r>
                        <a:rPr lang="zh-CN" sz="2400" kern="100" dirty="0">
                          <a:effectLst/>
                        </a:rPr>
                        <a:t>第六届技工院校“书香文化节”评为优秀作品</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492605952"/>
                  </a:ext>
                </a:extLst>
              </a:tr>
              <a:tr h="363894">
                <a:tc>
                  <a:txBody>
                    <a:bodyPr/>
                    <a:lstStyle/>
                    <a:p>
                      <a:pPr algn="l">
                        <a:lnSpc>
                          <a:spcPct val="150000"/>
                        </a:lnSpc>
                      </a:pPr>
                      <a:r>
                        <a:rPr lang="zh-CN" sz="2400" b="0" kern="100">
                          <a:effectLst/>
                        </a:rPr>
                        <a:t>荣获“唱响未来”歌唱比赛三等奖</a:t>
                      </a:r>
                      <a:endParaRPr lang="zh-CN" sz="1800" b="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l">
                        <a:lnSpc>
                          <a:spcPct val="150000"/>
                        </a:lnSpc>
                      </a:pPr>
                      <a:r>
                        <a:rPr lang="en-US" sz="2400" kern="100" dirty="0">
                          <a:effectLst/>
                        </a:rPr>
                        <a:t>1</a:t>
                      </a:r>
                      <a:r>
                        <a:rPr lang="zh-CN" sz="2400" kern="100" dirty="0">
                          <a:effectLst/>
                        </a:rPr>
                        <a:t>人荣获中核华建“优秀共青团员”</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754346325"/>
                  </a:ext>
                </a:extLst>
              </a:tr>
              <a:tr h="774129">
                <a:tc>
                  <a:txBody>
                    <a:bodyPr/>
                    <a:lstStyle/>
                    <a:p>
                      <a:pPr algn="l">
                        <a:lnSpc>
                          <a:spcPct val="150000"/>
                        </a:lnSpc>
                      </a:pPr>
                      <a:r>
                        <a:rPr lang="zh-CN" sz="2400" b="0" kern="100">
                          <a:effectLst/>
                        </a:rPr>
                        <a:t>荣获校级“硬笔书法比赛”一等奖</a:t>
                      </a:r>
                      <a:r>
                        <a:rPr lang="en-US" sz="2400" b="0" kern="100">
                          <a:effectLst/>
                        </a:rPr>
                        <a:t>/</a:t>
                      </a:r>
                      <a:r>
                        <a:rPr lang="zh-CN" sz="2400" b="0" kern="100">
                          <a:effectLst/>
                        </a:rPr>
                        <a:t>二等奖</a:t>
                      </a:r>
                      <a:endParaRPr lang="zh-CN" sz="1800" b="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l">
                        <a:lnSpc>
                          <a:spcPct val="150000"/>
                        </a:lnSpc>
                      </a:pPr>
                      <a:r>
                        <a:rPr lang="en-US" sz="2400" kern="100" dirty="0">
                          <a:effectLst/>
                        </a:rPr>
                        <a:t>2</a:t>
                      </a:r>
                      <a:r>
                        <a:rPr lang="zh-CN" sz="2400" kern="100" dirty="0">
                          <a:effectLst/>
                        </a:rPr>
                        <a:t>人荣获“高级工奖学金”</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395672200"/>
                  </a:ext>
                </a:extLst>
              </a:tr>
              <a:tr h="61895">
                <a:tc>
                  <a:txBody>
                    <a:bodyPr/>
                    <a:lstStyle/>
                    <a:p>
                      <a:pPr algn="l">
                        <a:lnSpc>
                          <a:spcPct val="150000"/>
                        </a:lnSpc>
                      </a:pPr>
                      <a:r>
                        <a:rPr lang="zh-CN" sz="2400" b="0" kern="100" dirty="0">
                          <a:effectLst/>
                        </a:rPr>
                        <a:t>“主题团日活动”均荣获二等奖</a:t>
                      </a:r>
                      <a:r>
                        <a:rPr lang="en-US" sz="2400" b="0" kern="100" dirty="0">
                          <a:effectLst/>
                        </a:rPr>
                        <a:t>/</a:t>
                      </a:r>
                      <a:r>
                        <a:rPr lang="zh-CN" sz="2400" b="0" kern="100" dirty="0">
                          <a:effectLst/>
                        </a:rPr>
                        <a:t>三等奖</a:t>
                      </a:r>
                      <a:endParaRPr lang="zh-CN" sz="1800" b="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l">
                        <a:lnSpc>
                          <a:spcPct val="150000"/>
                        </a:lnSpc>
                      </a:pPr>
                      <a:r>
                        <a:rPr lang="zh-CN" sz="2400" kern="100" dirty="0">
                          <a:effectLst/>
                        </a:rPr>
                        <a:t>荣获市级“硬笔书法比赛”一等奖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291619604"/>
                  </a:ext>
                </a:extLst>
              </a:tr>
              <a:tr h="368358">
                <a:tc>
                  <a:txBody>
                    <a:bodyPr/>
                    <a:lstStyle/>
                    <a:p>
                      <a:pPr algn="l">
                        <a:lnSpc>
                          <a:spcPct val="150000"/>
                        </a:lnSpc>
                      </a:pPr>
                      <a:r>
                        <a:rPr lang="en-US" sz="2400" kern="100">
                          <a:effectLst/>
                        </a:rPr>
                        <a:t> </a:t>
                      </a:r>
                      <a:endParaRPr lang="zh-CN" sz="18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tc>
                  <a:txBody>
                    <a:bodyPr/>
                    <a:lstStyle/>
                    <a:p>
                      <a:pPr algn="l">
                        <a:lnSpc>
                          <a:spcPct val="150000"/>
                        </a:lnSpc>
                      </a:pPr>
                      <a:r>
                        <a:rPr lang="zh-CN" sz="2400" kern="100" dirty="0">
                          <a:effectLst/>
                        </a:rPr>
                        <a:t>荣获“市乒乓球团体比赛”二等奖</a:t>
                      </a:r>
                      <a:endParaRPr lang="zh-CN" sz="18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271693700"/>
                  </a:ext>
                </a:extLst>
              </a:tr>
            </a:tbl>
          </a:graphicData>
        </a:graphic>
      </p:graphicFrame>
    </p:spTree>
    <p:extLst>
      <p:ext uri="{BB962C8B-B14F-4D97-AF65-F5344CB8AC3E}">
        <p14:creationId xmlns:p14="http://schemas.microsoft.com/office/powerpoint/2010/main" val="371268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78347" y="2398959"/>
            <a:ext cx="2931305" cy="2931305"/>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E17EB"/>
            </a:solidFill>
          </p:spPr>
        </p:sp>
      </p:grpSp>
      <p:sp>
        <p:nvSpPr>
          <p:cNvPr id="4" name="TextBox 4"/>
          <p:cNvSpPr txBox="1"/>
          <p:nvPr/>
        </p:nvSpPr>
        <p:spPr>
          <a:xfrm>
            <a:off x="1802519" y="6473144"/>
            <a:ext cx="15456781" cy="885755"/>
          </a:xfrm>
          <a:prstGeom prst="rect">
            <a:avLst/>
          </a:prstGeom>
        </p:spPr>
        <p:txBody>
          <a:bodyPr lIns="0" tIns="0" rIns="0" bIns="0" rtlCol="0" anchor="t">
            <a:spAutoFit/>
          </a:bodyPr>
          <a:lstStyle/>
          <a:p>
            <a:pPr algn="ctr">
              <a:lnSpc>
                <a:spcPts val="5880"/>
              </a:lnSpc>
              <a:spcBef>
                <a:spcPct val="0"/>
              </a:spcBef>
            </a:pPr>
            <a:r>
              <a:rPr lang="zh-CN" altLang="en-US" sz="9600" spc="277" dirty="0">
                <a:solidFill>
                  <a:srgbClr val="282828"/>
                </a:solidFill>
                <a:ea typeface="思源黑体-粗体 Bold"/>
              </a:rPr>
              <a:t>建设方案创新点</a:t>
            </a:r>
            <a:endParaRPr lang="en-US" altLang="zh-CN" sz="9600" spc="277" dirty="0">
              <a:solidFill>
                <a:srgbClr val="282828"/>
              </a:solidFill>
              <a:ea typeface="思源黑体-粗体 Bold"/>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641620">
            <a:off x="-3115395" y="5948898"/>
            <a:ext cx="6230791" cy="798819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58098">
            <a:off x="13519851" y="-4394360"/>
            <a:ext cx="6230791" cy="798819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892093">
            <a:off x="-331503" y="-4991704"/>
            <a:ext cx="6230791" cy="798819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005349">
            <a:off x="15434451" y="5400258"/>
            <a:ext cx="7623317" cy="9773483"/>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15332" y="2787916"/>
            <a:ext cx="3410524" cy="832303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600869" y="1131080"/>
            <a:ext cx="3658431" cy="4114800"/>
          </a:xfrm>
          <a:prstGeom prst="rect">
            <a:avLst/>
          </a:prstGeom>
        </p:spPr>
      </p:pic>
      <p:sp>
        <p:nvSpPr>
          <p:cNvPr id="11" name="TextBox 11"/>
          <p:cNvSpPr txBox="1"/>
          <p:nvPr/>
        </p:nvSpPr>
        <p:spPr>
          <a:xfrm>
            <a:off x="8022762" y="2712087"/>
            <a:ext cx="2242476" cy="2066925"/>
          </a:xfrm>
          <a:prstGeom prst="rect">
            <a:avLst/>
          </a:prstGeom>
        </p:spPr>
        <p:txBody>
          <a:bodyPr lIns="0" tIns="0" rIns="0" bIns="0" rtlCol="0" anchor="t">
            <a:spAutoFit/>
          </a:bodyPr>
          <a:lstStyle/>
          <a:p>
            <a:pPr algn="ctr">
              <a:lnSpc>
                <a:spcPts val="16800"/>
              </a:lnSpc>
              <a:spcBef>
                <a:spcPct val="0"/>
              </a:spcBef>
            </a:pPr>
            <a:r>
              <a:rPr lang="en-US" sz="12000">
                <a:solidFill>
                  <a:srgbClr val="FFFFFF"/>
                </a:solidFill>
                <a:latin typeface="Antonio Bold"/>
              </a:rPr>
              <a:t>04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410200" y="2458209"/>
            <a:ext cx="11948332" cy="1736629"/>
          </a:xfrm>
          <a:prstGeom prst="rect">
            <a:avLst/>
          </a:prstGeom>
        </p:spPr>
        <p:txBody>
          <a:bodyPr lIns="0" tIns="0" rIns="0" bIns="0" rtlCol="0" anchor="t">
            <a:spAutoFit/>
          </a:bodyPr>
          <a:lstStyle/>
          <a:p>
            <a:pPr indent="304800" algn="just">
              <a:lnSpc>
                <a:spcPct val="150000"/>
              </a:lnSpc>
            </a:pPr>
            <a:r>
              <a:rPr lang="zh-CN" altLang="zh-CN" sz="2600" dirty="0">
                <a:solidFill>
                  <a:srgbClr val="282828"/>
                </a:solidFill>
                <a:ea typeface="思源黑体-粗体"/>
              </a:rPr>
              <a:t>以工匠精神为基础进行职业教育，让技工院校学生在解读工匠精神、学习工匠精神的过程中明确自身在学习和发展的过程中应具备的知识、技能</a:t>
            </a:r>
            <a:r>
              <a:rPr lang="zh-CN" altLang="en-US" sz="2600" dirty="0">
                <a:solidFill>
                  <a:srgbClr val="282828"/>
                </a:solidFill>
                <a:ea typeface="思源黑体-粗体"/>
              </a:rPr>
              <a:t>，</a:t>
            </a:r>
            <a:r>
              <a:rPr lang="zh-CN" altLang="zh-CN" sz="2600" dirty="0">
                <a:solidFill>
                  <a:srgbClr val="282828"/>
                </a:solidFill>
                <a:ea typeface="思源黑体-粗体"/>
              </a:rPr>
              <a:t>针对自身的情况进行调整，从而逐渐提高自身的综合素养，以满足社会和企业对毕业生的基本要求。</a:t>
            </a:r>
          </a:p>
        </p:txBody>
      </p:sp>
      <p:sp>
        <p:nvSpPr>
          <p:cNvPr id="4" name="TextBox 4"/>
          <p:cNvSpPr txBox="1"/>
          <p:nvPr/>
        </p:nvSpPr>
        <p:spPr>
          <a:xfrm>
            <a:off x="5298268" y="6092162"/>
            <a:ext cx="11948332" cy="3374129"/>
          </a:xfrm>
          <a:prstGeom prst="rect">
            <a:avLst/>
          </a:prstGeom>
        </p:spPr>
        <p:txBody>
          <a:bodyPr lIns="0" tIns="0" rIns="0" bIns="0" rtlCol="0" anchor="t">
            <a:spAutoFit/>
          </a:bodyPr>
          <a:lstStyle/>
          <a:p>
            <a:pPr indent="304800" algn="just">
              <a:lnSpc>
                <a:spcPct val="150000"/>
              </a:lnSpc>
            </a:pPr>
            <a:r>
              <a:rPr lang="zh-CN" altLang="zh-CN" sz="2600" dirty="0">
                <a:solidFill>
                  <a:srgbClr val="282828"/>
                </a:solidFill>
                <a:ea typeface="思源黑体-粗体"/>
              </a:rPr>
              <a:t>在班级建设，建立良好班风的过程中，班主任只是引导，学生是主体，必须发挥学生的主体作用，调动他们的积极性，班主任要充分发挥每个同学的潜能，形成教育的合力，使集体的成员紧紧凝聚在一起。</a:t>
            </a:r>
            <a:endParaRPr lang="en-US" altLang="zh-CN" sz="2600" dirty="0">
              <a:solidFill>
                <a:srgbClr val="282828"/>
              </a:solidFill>
              <a:ea typeface="思源黑体-粗体"/>
            </a:endParaRPr>
          </a:p>
          <a:p>
            <a:pPr indent="304800" algn="just">
              <a:lnSpc>
                <a:spcPct val="150000"/>
              </a:lnSpc>
            </a:pPr>
            <a:r>
              <a:rPr lang="zh-CN" altLang="zh-CN" sz="2600" dirty="0">
                <a:solidFill>
                  <a:srgbClr val="282828"/>
                </a:solidFill>
                <a:ea typeface="思源黑体-粗体"/>
              </a:rPr>
              <a:t>班主任工作应适应学生身心发展的特点，确定以人为本的教育思想，班主任要关心爱护每一个学生，尊重学生的人格，平等对待每一个学生</a:t>
            </a:r>
          </a:p>
          <a:p>
            <a:pPr indent="304800" algn="just">
              <a:lnSpc>
                <a:spcPct val="150000"/>
              </a:lnSpc>
            </a:pP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6" name="TextBox 6"/>
          <p:cNvSpPr txBox="1"/>
          <p:nvPr/>
        </p:nvSpPr>
        <p:spPr>
          <a:xfrm>
            <a:off x="5285568" y="1414201"/>
            <a:ext cx="10767232" cy="641201"/>
          </a:xfrm>
          <a:prstGeom prst="rect">
            <a:avLst/>
          </a:prstGeom>
        </p:spPr>
        <p:txBody>
          <a:bodyPr wrap="square" lIns="0" tIns="0" rIns="0" bIns="0" rtlCol="0" anchor="t">
            <a:spAutoFit/>
          </a:bodyPr>
          <a:lstStyle/>
          <a:p>
            <a:pPr>
              <a:lnSpc>
                <a:spcPts val="5040"/>
              </a:lnSpc>
            </a:pPr>
            <a:r>
              <a:rPr lang="zh-CN" altLang="en-US" sz="4200" dirty="0">
                <a:solidFill>
                  <a:srgbClr val="282828"/>
                </a:solidFill>
                <a:ea typeface="思源黑体-粗体 Bold"/>
              </a:rPr>
              <a:t>工匠精神始终贯彻日常思政教育和职业教育</a:t>
            </a:r>
            <a:endParaRPr lang="en-US" sz="4200" dirty="0">
              <a:solidFill>
                <a:srgbClr val="282828"/>
              </a:solidFill>
              <a:ea typeface="思源黑体-粗体 Bold"/>
            </a:endParaRPr>
          </a:p>
        </p:txBody>
      </p:sp>
      <p:sp>
        <p:nvSpPr>
          <p:cNvPr id="7" name="TextBox 7"/>
          <p:cNvSpPr txBox="1"/>
          <p:nvPr/>
        </p:nvSpPr>
        <p:spPr>
          <a:xfrm>
            <a:off x="5410200" y="5143499"/>
            <a:ext cx="8707748" cy="638175"/>
          </a:xfrm>
          <a:prstGeom prst="rect">
            <a:avLst/>
          </a:prstGeom>
        </p:spPr>
        <p:txBody>
          <a:bodyPr lIns="0" tIns="0" rIns="0" bIns="0" rtlCol="0" anchor="t">
            <a:spAutoFit/>
          </a:bodyPr>
          <a:lstStyle/>
          <a:p>
            <a:pPr>
              <a:lnSpc>
                <a:spcPts val="5040"/>
              </a:lnSpc>
            </a:pPr>
            <a:r>
              <a:rPr lang="zh-CN" altLang="en-US" sz="4200" dirty="0">
                <a:solidFill>
                  <a:srgbClr val="282828"/>
                </a:solidFill>
                <a:ea typeface="思源黑体-粗体 Bold"/>
              </a:rPr>
              <a:t>班级建设过程中，强化学生主体位置</a:t>
            </a:r>
            <a:endParaRPr lang="en-US" sz="4200" dirty="0">
              <a:solidFill>
                <a:srgbClr val="282828"/>
              </a:solidFill>
              <a:ea typeface="思源黑体-粗体 Bold"/>
            </a:endParaRPr>
          </a:p>
        </p:txBody>
      </p:sp>
      <p:grpSp>
        <p:nvGrpSpPr>
          <p:cNvPr id="9" name="Group 9"/>
          <p:cNvGrpSpPr/>
          <p:nvPr/>
        </p:nvGrpSpPr>
        <p:grpSpPr>
          <a:xfrm>
            <a:off x="5323668" y="4467847"/>
            <a:ext cx="11948332" cy="365164"/>
            <a:chOff x="0" y="0"/>
            <a:chExt cx="18699733" cy="571500"/>
          </a:xfrm>
        </p:grpSpPr>
        <p:sp>
          <p:nvSpPr>
            <p:cNvPr id="10" name="Freeform 10"/>
            <p:cNvSpPr/>
            <p:nvPr/>
          </p:nvSpPr>
          <p:spPr>
            <a:xfrm>
              <a:off x="0" y="255270"/>
              <a:ext cx="18699733" cy="69850"/>
            </a:xfrm>
            <a:custGeom>
              <a:avLst/>
              <a:gdLst/>
              <a:ahLst/>
              <a:cxnLst/>
              <a:rect l="l" t="t" r="r" b="b"/>
              <a:pathLst>
                <a:path w="18699733" h="69850">
                  <a:moveTo>
                    <a:pt x="18408904" y="0"/>
                  </a:moveTo>
                  <a:lnTo>
                    <a:pt x="0" y="0"/>
                  </a:lnTo>
                  <a:lnTo>
                    <a:pt x="0" y="69850"/>
                  </a:lnTo>
                  <a:lnTo>
                    <a:pt x="18699733" y="69850"/>
                  </a:lnTo>
                  <a:lnTo>
                    <a:pt x="18699733" y="0"/>
                  </a:lnTo>
                  <a:close/>
                </a:path>
              </a:pathLst>
            </a:custGeom>
            <a:solidFill>
              <a:srgbClr val="D9D9D9"/>
            </a:solidFill>
          </p:spPr>
        </p:sp>
      </p:grpSp>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892093">
            <a:off x="-2496527" y="-5128275"/>
            <a:ext cx="6230791" cy="7988194"/>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815179">
            <a:off x="-4361756" y="6431847"/>
            <a:ext cx="7623317" cy="9773483"/>
          </a:xfrm>
          <a:prstGeom prst="rect">
            <a:avLst/>
          </a:prstGeom>
        </p:spPr>
      </p:pic>
      <p:pic>
        <p:nvPicPr>
          <p:cNvPr id="15" name="Picture 5">
            <a:extLst>
              <a:ext uri="{FF2B5EF4-FFF2-40B4-BE49-F238E27FC236}">
                <a16:creationId xmlns:a16="http://schemas.microsoft.com/office/drawing/2014/main" id="{EDDFBFC9-8790-6FEF-B452-D7EB83250E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228600" y="5700371"/>
            <a:ext cx="4328725" cy="937890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61604" y="6329260"/>
            <a:ext cx="912632" cy="365164"/>
            <a:chOff x="0" y="0"/>
            <a:chExt cx="1428315" cy="571500"/>
          </a:xfrm>
        </p:grpSpPr>
        <p:sp>
          <p:nvSpPr>
            <p:cNvPr id="3" name="Freeform 3"/>
            <p:cNvSpPr/>
            <p:nvPr/>
          </p:nvSpPr>
          <p:spPr>
            <a:xfrm>
              <a:off x="0" y="255270"/>
              <a:ext cx="1428315" cy="69850"/>
            </a:xfrm>
            <a:custGeom>
              <a:avLst/>
              <a:gdLst/>
              <a:ahLst/>
              <a:cxnLst/>
              <a:rect l="l" t="t" r="r" b="b"/>
              <a:pathLst>
                <a:path w="1428315" h="69850">
                  <a:moveTo>
                    <a:pt x="1137485" y="0"/>
                  </a:moveTo>
                  <a:lnTo>
                    <a:pt x="0" y="0"/>
                  </a:lnTo>
                  <a:lnTo>
                    <a:pt x="0" y="69850"/>
                  </a:lnTo>
                  <a:lnTo>
                    <a:pt x="1428315" y="69850"/>
                  </a:lnTo>
                  <a:lnTo>
                    <a:pt x="1428315" y="0"/>
                  </a:lnTo>
                  <a:close/>
                </a:path>
              </a:pathLst>
            </a:custGeom>
            <a:solidFill>
              <a:srgbClr val="2E17EB"/>
            </a:solidFill>
          </p:spPr>
        </p:sp>
      </p:grpSp>
      <p:grpSp>
        <p:nvGrpSpPr>
          <p:cNvPr id="4" name="Group 4"/>
          <p:cNvGrpSpPr/>
          <p:nvPr/>
        </p:nvGrpSpPr>
        <p:grpSpPr>
          <a:xfrm>
            <a:off x="11613764" y="6329260"/>
            <a:ext cx="912632" cy="365164"/>
            <a:chOff x="0" y="0"/>
            <a:chExt cx="1428315" cy="571500"/>
          </a:xfrm>
        </p:grpSpPr>
        <p:sp>
          <p:nvSpPr>
            <p:cNvPr id="5" name="Freeform 5"/>
            <p:cNvSpPr/>
            <p:nvPr/>
          </p:nvSpPr>
          <p:spPr>
            <a:xfrm>
              <a:off x="0" y="255270"/>
              <a:ext cx="1428315" cy="69850"/>
            </a:xfrm>
            <a:custGeom>
              <a:avLst/>
              <a:gdLst/>
              <a:ahLst/>
              <a:cxnLst/>
              <a:rect l="l" t="t" r="r" b="b"/>
              <a:pathLst>
                <a:path w="1428315" h="69850">
                  <a:moveTo>
                    <a:pt x="1137485" y="0"/>
                  </a:moveTo>
                  <a:lnTo>
                    <a:pt x="0" y="0"/>
                  </a:lnTo>
                  <a:lnTo>
                    <a:pt x="0" y="69850"/>
                  </a:lnTo>
                  <a:lnTo>
                    <a:pt x="1428315" y="69850"/>
                  </a:lnTo>
                  <a:lnTo>
                    <a:pt x="1428315" y="0"/>
                  </a:lnTo>
                  <a:close/>
                </a:path>
              </a:pathLst>
            </a:custGeom>
            <a:solidFill>
              <a:srgbClr val="2E17EB"/>
            </a:solidFill>
          </p:spPr>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864459">
            <a:off x="-2924895" y="5711750"/>
            <a:ext cx="6230791" cy="798819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715996">
            <a:off x="13193720" y="-4537692"/>
            <a:ext cx="6230791" cy="798819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892093">
            <a:off x="211023" y="-4843792"/>
            <a:ext cx="6230791" cy="798819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005349">
            <a:off x="15434451" y="5400258"/>
            <a:ext cx="7623317" cy="9773483"/>
          </a:xfrm>
          <a:prstGeom prst="rect">
            <a:avLst/>
          </a:prstGeom>
        </p:spPr>
      </p:pic>
      <p:sp>
        <p:nvSpPr>
          <p:cNvPr id="11" name="TextBox 11"/>
          <p:cNvSpPr txBox="1"/>
          <p:nvPr/>
        </p:nvSpPr>
        <p:spPr>
          <a:xfrm>
            <a:off x="4416383" y="3903676"/>
            <a:ext cx="9455235" cy="1724025"/>
          </a:xfrm>
          <a:prstGeom prst="rect">
            <a:avLst/>
          </a:prstGeom>
        </p:spPr>
        <p:txBody>
          <a:bodyPr lIns="0" tIns="0" rIns="0" bIns="0" rtlCol="0" anchor="t">
            <a:spAutoFit/>
          </a:bodyPr>
          <a:lstStyle/>
          <a:p>
            <a:pPr algn="ctr">
              <a:lnSpc>
                <a:spcPts val="13200"/>
              </a:lnSpc>
            </a:pPr>
            <a:r>
              <a:rPr lang="en-US" sz="12000">
                <a:solidFill>
                  <a:srgbClr val="282828"/>
                </a:solidFill>
                <a:ea typeface="字由点字倔强黑 Bold"/>
              </a:rPr>
              <a:t>谢谢观赏</a:t>
            </a:r>
          </a:p>
        </p:txBody>
      </p:sp>
      <p:sp>
        <p:nvSpPr>
          <p:cNvPr id="13" name="TextBox 13"/>
          <p:cNvSpPr txBox="1"/>
          <p:nvPr/>
        </p:nvSpPr>
        <p:spPr>
          <a:xfrm>
            <a:off x="6399309" y="6117507"/>
            <a:ext cx="5489382" cy="712470"/>
          </a:xfrm>
          <a:prstGeom prst="rect">
            <a:avLst/>
          </a:prstGeom>
        </p:spPr>
        <p:txBody>
          <a:bodyPr lIns="0" tIns="0" rIns="0" bIns="0" rtlCol="0" anchor="t">
            <a:spAutoFit/>
          </a:bodyPr>
          <a:lstStyle/>
          <a:p>
            <a:pPr algn="ctr">
              <a:lnSpc>
                <a:spcPts val="5880"/>
              </a:lnSpc>
              <a:spcBef>
                <a:spcPct val="0"/>
              </a:spcBef>
            </a:pPr>
            <a:r>
              <a:rPr lang="en-US" sz="4200" spc="415">
                <a:solidFill>
                  <a:srgbClr val="282828"/>
                </a:solidFill>
                <a:latin typeface="思源黑体-粗体"/>
              </a:rPr>
              <a:t>THANK YOU</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9866219" y="2197109"/>
            <a:ext cx="6323929" cy="712470"/>
          </a:xfrm>
          <a:prstGeom prst="rect">
            <a:avLst/>
          </a:prstGeom>
        </p:spPr>
        <p:txBody>
          <a:bodyPr lIns="0" tIns="0" rIns="0" bIns="0" rtlCol="0" anchor="t">
            <a:spAutoFit/>
          </a:bodyPr>
          <a:lstStyle/>
          <a:p>
            <a:pPr>
              <a:lnSpc>
                <a:spcPts val="5880"/>
              </a:lnSpc>
              <a:spcBef>
                <a:spcPct val="0"/>
              </a:spcBef>
            </a:pPr>
            <a:r>
              <a:rPr lang="zh-CN" altLang="en-US" sz="4200" spc="277" dirty="0">
                <a:solidFill>
                  <a:srgbClr val="282828"/>
                </a:solidFill>
                <a:ea typeface="思源黑体-粗体 Bold"/>
              </a:rPr>
              <a:t>班级建设背景</a:t>
            </a:r>
            <a:endParaRPr lang="en-US" sz="4200" spc="277" dirty="0">
              <a:solidFill>
                <a:srgbClr val="282828"/>
              </a:solidFill>
              <a:ea typeface="思源黑体-粗体 Bold"/>
            </a:endParaRPr>
          </a:p>
        </p:txBody>
      </p:sp>
      <p:sp>
        <p:nvSpPr>
          <p:cNvPr id="5" name="TextBox 5"/>
          <p:cNvSpPr txBox="1"/>
          <p:nvPr/>
        </p:nvSpPr>
        <p:spPr>
          <a:xfrm>
            <a:off x="9831480" y="7795796"/>
            <a:ext cx="5104050" cy="712470"/>
          </a:xfrm>
          <a:prstGeom prst="rect">
            <a:avLst/>
          </a:prstGeom>
        </p:spPr>
        <p:txBody>
          <a:bodyPr lIns="0" tIns="0" rIns="0" bIns="0" rtlCol="0" anchor="t">
            <a:spAutoFit/>
          </a:bodyPr>
          <a:lstStyle/>
          <a:p>
            <a:pPr>
              <a:lnSpc>
                <a:spcPts val="5880"/>
              </a:lnSpc>
              <a:spcBef>
                <a:spcPct val="0"/>
              </a:spcBef>
            </a:pPr>
            <a:r>
              <a:rPr lang="zh-CN" altLang="en-US" sz="4200" spc="277" dirty="0">
                <a:solidFill>
                  <a:srgbClr val="282828"/>
                </a:solidFill>
                <a:ea typeface="思源黑体-粗体 Bold"/>
              </a:rPr>
              <a:t>建设方案创新点</a:t>
            </a:r>
            <a:endParaRPr lang="en-US" sz="4200" spc="277" dirty="0">
              <a:solidFill>
                <a:srgbClr val="282828"/>
              </a:solidFill>
              <a:ea typeface="思源黑体-粗体 Bold"/>
            </a:endParaRPr>
          </a:p>
        </p:txBody>
      </p:sp>
      <p:sp>
        <p:nvSpPr>
          <p:cNvPr id="7" name="TextBox 7"/>
          <p:cNvSpPr txBox="1"/>
          <p:nvPr/>
        </p:nvSpPr>
        <p:spPr>
          <a:xfrm>
            <a:off x="9866219" y="5964186"/>
            <a:ext cx="6323928" cy="706732"/>
          </a:xfrm>
          <a:prstGeom prst="rect">
            <a:avLst/>
          </a:prstGeom>
        </p:spPr>
        <p:txBody>
          <a:bodyPr wrap="square" lIns="0" tIns="0" rIns="0" bIns="0" rtlCol="0" anchor="t">
            <a:spAutoFit/>
          </a:bodyPr>
          <a:lstStyle/>
          <a:p>
            <a:pPr>
              <a:lnSpc>
                <a:spcPts val="5880"/>
              </a:lnSpc>
              <a:spcBef>
                <a:spcPct val="0"/>
              </a:spcBef>
            </a:pPr>
            <a:r>
              <a:rPr lang="zh-CN" altLang="en-US" sz="4200" spc="277" dirty="0">
                <a:solidFill>
                  <a:srgbClr val="282828"/>
                </a:solidFill>
                <a:ea typeface="思源黑体-粗体 Bold"/>
              </a:rPr>
              <a:t>建设实施过程及成果展示</a:t>
            </a:r>
            <a:endParaRPr lang="en-US" sz="4200" spc="277" dirty="0">
              <a:solidFill>
                <a:srgbClr val="282828"/>
              </a:solidFill>
              <a:ea typeface="思源黑体-粗体 Bold"/>
            </a:endParaRPr>
          </a:p>
        </p:txBody>
      </p:sp>
      <p:sp>
        <p:nvSpPr>
          <p:cNvPr id="9" name="TextBox 9"/>
          <p:cNvSpPr txBox="1"/>
          <p:nvPr/>
        </p:nvSpPr>
        <p:spPr>
          <a:xfrm>
            <a:off x="9850973" y="4075510"/>
            <a:ext cx="6588075" cy="712470"/>
          </a:xfrm>
          <a:prstGeom prst="rect">
            <a:avLst/>
          </a:prstGeom>
        </p:spPr>
        <p:txBody>
          <a:bodyPr lIns="0" tIns="0" rIns="0" bIns="0" rtlCol="0" anchor="t">
            <a:spAutoFit/>
          </a:bodyPr>
          <a:lstStyle/>
          <a:p>
            <a:pPr>
              <a:lnSpc>
                <a:spcPts val="5880"/>
              </a:lnSpc>
              <a:spcBef>
                <a:spcPct val="0"/>
              </a:spcBef>
            </a:pPr>
            <a:r>
              <a:rPr lang="zh-CN" altLang="en-US" sz="4200" spc="277" dirty="0">
                <a:solidFill>
                  <a:srgbClr val="282828"/>
                </a:solidFill>
                <a:ea typeface="思源黑体-粗体 Bold"/>
              </a:rPr>
              <a:t>班级建设目标</a:t>
            </a:r>
            <a:endParaRPr lang="en-US" sz="4200" spc="277" dirty="0">
              <a:solidFill>
                <a:srgbClr val="282828"/>
              </a:solidFill>
              <a:ea typeface="思源黑体-粗体 Bold"/>
            </a:endParaRPr>
          </a:p>
        </p:txBody>
      </p:sp>
      <p:sp>
        <p:nvSpPr>
          <p:cNvPr id="10" name="TextBox 10"/>
          <p:cNvSpPr txBox="1"/>
          <p:nvPr/>
        </p:nvSpPr>
        <p:spPr>
          <a:xfrm>
            <a:off x="7855122" y="2054616"/>
            <a:ext cx="1271700" cy="887095"/>
          </a:xfrm>
          <a:prstGeom prst="rect">
            <a:avLst/>
          </a:prstGeom>
        </p:spPr>
        <p:txBody>
          <a:bodyPr lIns="0" tIns="0" rIns="0" bIns="0" rtlCol="0" anchor="t">
            <a:spAutoFit/>
          </a:bodyPr>
          <a:lstStyle/>
          <a:p>
            <a:pPr algn="ctr">
              <a:lnSpc>
                <a:spcPts val="7280"/>
              </a:lnSpc>
              <a:spcBef>
                <a:spcPct val="0"/>
              </a:spcBef>
            </a:pPr>
            <a:r>
              <a:rPr lang="en-US" sz="5200">
                <a:solidFill>
                  <a:srgbClr val="282828"/>
                </a:solidFill>
                <a:latin typeface="Antonio Bold"/>
              </a:rPr>
              <a:t>01</a:t>
            </a:r>
          </a:p>
        </p:txBody>
      </p:sp>
      <p:sp>
        <p:nvSpPr>
          <p:cNvPr id="11" name="TextBox 11"/>
          <p:cNvSpPr txBox="1"/>
          <p:nvPr/>
        </p:nvSpPr>
        <p:spPr>
          <a:xfrm>
            <a:off x="2645144" y="5525341"/>
            <a:ext cx="3274809" cy="712470"/>
          </a:xfrm>
          <a:prstGeom prst="rect">
            <a:avLst/>
          </a:prstGeom>
        </p:spPr>
        <p:txBody>
          <a:bodyPr lIns="0" tIns="0" rIns="0" bIns="0" rtlCol="0" anchor="t">
            <a:spAutoFit/>
          </a:bodyPr>
          <a:lstStyle/>
          <a:p>
            <a:pPr algn="ctr">
              <a:lnSpc>
                <a:spcPts val="5880"/>
              </a:lnSpc>
              <a:spcBef>
                <a:spcPct val="0"/>
              </a:spcBef>
            </a:pPr>
            <a:r>
              <a:rPr lang="en-US" sz="4200">
                <a:solidFill>
                  <a:srgbClr val="282828"/>
                </a:solidFill>
                <a:latin typeface="Antonio Bold"/>
              </a:rPr>
              <a:t>CONTENTS </a:t>
            </a:r>
          </a:p>
        </p:txBody>
      </p:sp>
      <p:sp>
        <p:nvSpPr>
          <p:cNvPr id="12" name="TextBox 12"/>
          <p:cNvSpPr txBox="1"/>
          <p:nvPr/>
        </p:nvSpPr>
        <p:spPr>
          <a:xfrm>
            <a:off x="7855122" y="3944277"/>
            <a:ext cx="1271700" cy="887095"/>
          </a:xfrm>
          <a:prstGeom prst="rect">
            <a:avLst/>
          </a:prstGeom>
        </p:spPr>
        <p:txBody>
          <a:bodyPr lIns="0" tIns="0" rIns="0" bIns="0" rtlCol="0" anchor="t">
            <a:spAutoFit/>
          </a:bodyPr>
          <a:lstStyle/>
          <a:p>
            <a:pPr algn="ctr">
              <a:lnSpc>
                <a:spcPts val="7280"/>
              </a:lnSpc>
              <a:spcBef>
                <a:spcPct val="0"/>
              </a:spcBef>
            </a:pPr>
            <a:r>
              <a:rPr lang="en-US" sz="5200">
                <a:solidFill>
                  <a:srgbClr val="282828"/>
                </a:solidFill>
                <a:latin typeface="Antonio Bold"/>
              </a:rPr>
              <a:t>02</a:t>
            </a:r>
          </a:p>
        </p:txBody>
      </p:sp>
      <p:sp>
        <p:nvSpPr>
          <p:cNvPr id="13" name="TextBox 13"/>
          <p:cNvSpPr txBox="1"/>
          <p:nvPr/>
        </p:nvSpPr>
        <p:spPr>
          <a:xfrm>
            <a:off x="7855122" y="5826381"/>
            <a:ext cx="1271700" cy="887095"/>
          </a:xfrm>
          <a:prstGeom prst="rect">
            <a:avLst/>
          </a:prstGeom>
        </p:spPr>
        <p:txBody>
          <a:bodyPr lIns="0" tIns="0" rIns="0" bIns="0" rtlCol="0" anchor="t">
            <a:spAutoFit/>
          </a:bodyPr>
          <a:lstStyle/>
          <a:p>
            <a:pPr algn="ctr">
              <a:lnSpc>
                <a:spcPts val="7280"/>
              </a:lnSpc>
              <a:spcBef>
                <a:spcPct val="0"/>
              </a:spcBef>
            </a:pPr>
            <a:r>
              <a:rPr lang="en-US" sz="5200">
                <a:solidFill>
                  <a:srgbClr val="282828"/>
                </a:solidFill>
                <a:latin typeface="Antonio Bold"/>
              </a:rPr>
              <a:t>03</a:t>
            </a:r>
          </a:p>
        </p:txBody>
      </p:sp>
      <p:sp>
        <p:nvSpPr>
          <p:cNvPr id="14" name="TextBox 14"/>
          <p:cNvSpPr txBox="1"/>
          <p:nvPr/>
        </p:nvSpPr>
        <p:spPr>
          <a:xfrm>
            <a:off x="7855122" y="7708484"/>
            <a:ext cx="1271700" cy="887095"/>
          </a:xfrm>
          <a:prstGeom prst="rect">
            <a:avLst/>
          </a:prstGeom>
        </p:spPr>
        <p:txBody>
          <a:bodyPr lIns="0" tIns="0" rIns="0" bIns="0" rtlCol="0" anchor="t">
            <a:spAutoFit/>
          </a:bodyPr>
          <a:lstStyle/>
          <a:p>
            <a:pPr algn="ctr">
              <a:lnSpc>
                <a:spcPts val="7280"/>
              </a:lnSpc>
              <a:spcBef>
                <a:spcPct val="0"/>
              </a:spcBef>
            </a:pPr>
            <a:r>
              <a:rPr lang="en-US" sz="5200">
                <a:solidFill>
                  <a:srgbClr val="282828"/>
                </a:solidFill>
                <a:latin typeface="Antonio Bold"/>
              </a:rPr>
              <a:t>04</a:t>
            </a:r>
          </a:p>
        </p:txBody>
      </p:sp>
      <p:sp>
        <p:nvSpPr>
          <p:cNvPr id="15" name="TextBox 15"/>
          <p:cNvSpPr txBox="1"/>
          <p:nvPr/>
        </p:nvSpPr>
        <p:spPr>
          <a:xfrm>
            <a:off x="1848952" y="4090626"/>
            <a:ext cx="4867192" cy="1285875"/>
          </a:xfrm>
          <a:prstGeom prst="rect">
            <a:avLst/>
          </a:prstGeom>
        </p:spPr>
        <p:txBody>
          <a:bodyPr lIns="0" tIns="0" rIns="0" bIns="0" rtlCol="0" anchor="t">
            <a:spAutoFit/>
          </a:bodyPr>
          <a:lstStyle/>
          <a:p>
            <a:pPr algn="ctr">
              <a:lnSpc>
                <a:spcPts val="9900"/>
              </a:lnSpc>
            </a:pPr>
            <a:r>
              <a:rPr lang="en-US" sz="9000">
                <a:solidFill>
                  <a:srgbClr val="282828"/>
                </a:solidFill>
                <a:ea typeface="字由点字倔强黑 Bold"/>
              </a:rPr>
              <a:t>目录</a:t>
            </a:r>
          </a:p>
        </p:txBody>
      </p:sp>
      <p:grpSp>
        <p:nvGrpSpPr>
          <p:cNvPr id="16" name="Group 16"/>
          <p:cNvGrpSpPr/>
          <p:nvPr/>
        </p:nvGrpSpPr>
        <p:grpSpPr>
          <a:xfrm rot="5400000">
            <a:off x="8881663" y="2370763"/>
            <a:ext cx="912632" cy="365164"/>
            <a:chOff x="0" y="0"/>
            <a:chExt cx="1428315" cy="571500"/>
          </a:xfrm>
        </p:grpSpPr>
        <p:sp>
          <p:nvSpPr>
            <p:cNvPr id="17" name="Freeform 17"/>
            <p:cNvSpPr/>
            <p:nvPr/>
          </p:nvSpPr>
          <p:spPr>
            <a:xfrm>
              <a:off x="0" y="255270"/>
              <a:ext cx="1428315" cy="69850"/>
            </a:xfrm>
            <a:custGeom>
              <a:avLst/>
              <a:gdLst/>
              <a:ahLst/>
              <a:cxnLst/>
              <a:rect l="l" t="t" r="r" b="b"/>
              <a:pathLst>
                <a:path w="1428315" h="69850">
                  <a:moveTo>
                    <a:pt x="1137485" y="0"/>
                  </a:moveTo>
                  <a:lnTo>
                    <a:pt x="0" y="0"/>
                  </a:lnTo>
                  <a:lnTo>
                    <a:pt x="0" y="69850"/>
                  </a:lnTo>
                  <a:lnTo>
                    <a:pt x="1428315" y="69850"/>
                  </a:lnTo>
                  <a:lnTo>
                    <a:pt x="1428315" y="0"/>
                  </a:lnTo>
                  <a:close/>
                </a:path>
              </a:pathLst>
            </a:custGeom>
            <a:solidFill>
              <a:srgbClr val="D9D9D9"/>
            </a:solidFill>
          </p:spPr>
        </p:sp>
      </p:grpSp>
      <p:grpSp>
        <p:nvGrpSpPr>
          <p:cNvPr id="18" name="Group 18"/>
          <p:cNvGrpSpPr/>
          <p:nvPr/>
        </p:nvGrpSpPr>
        <p:grpSpPr>
          <a:xfrm rot="5400000">
            <a:off x="8881663" y="4252867"/>
            <a:ext cx="912632" cy="365164"/>
            <a:chOff x="0" y="0"/>
            <a:chExt cx="1428315" cy="571500"/>
          </a:xfrm>
        </p:grpSpPr>
        <p:sp>
          <p:nvSpPr>
            <p:cNvPr id="19" name="Freeform 19"/>
            <p:cNvSpPr/>
            <p:nvPr/>
          </p:nvSpPr>
          <p:spPr>
            <a:xfrm>
              <a:off x="0" y="255270"/>
              <a:ext cx="1428315" cy="69850"/>
            </a:xfrm>
            <a:custGeom>
              <a:avLst/>
              <a:gdLst/>
              <a:ahLst/>
              <a:cxnLst/>
              <a:rect l="l" t="t" r="r" b="b"/>
              <a:pathLst>
                <a:path w="1428315" h="69850">
                  <a:moveTo>
                    <a:pt x="1137485" y="0"/>
                  </a:moveTo>
                  <a:lnTo>
                    <a:pt x="0" y="0"/>
                  </a:lnTo>
                  <a:lnTo>
                    <a:pt x="0" y="69850"/>
                  </a:lnTo>
                  <a:lnTo>
                    <a:pt x="1428315" y="69850"/>
                  </a:lnTo>
                  <a:lnTo>
                    <a:pt x="1428315" y="0"/>
                  </a:lnTo>
                  <a:close/>
                </a:path>
              </a:pathLst>
            </a:custGeom>
            <a:solidFill>
              <a:srgbClr val="D9D9D9"/>
            </a:solidFill>
          </p:spPr>
        </p:sp>
      </p:grpSp>
      <p:grpSp>
        <p:nvGrpSpPr>
          <p:cNvPr id="20" name="Group 20"/>
          <p:cNvGrpSpPr/>
          <p:nvPr/>
        </p:nvGrpSpPr>
        <p:grpSpPr>
          <a:xfrm rot="5400000">
            <a:off x="8881663" y="6134971"/>
            <a:ext cx="912632" cy="365164"/>
            <a:chOff x="0" y="0"/>
            <a:chExt cx="1428315" cy="571500"/>
          </a:xfrm>
        </p:grpSpPr>
        <p:sp>
          <p:nvSpPr>
            <p:cNvPr id="21" name="Freeform 21"/>
            <p:cNvSpPr/>
            <p:nvPr/>
          </p:nvSpPr>
          <p:spPr>
            <a:xfrm>
              <a:off x="0" y="255270"/>
              <a:ext cx="1428315" cy="69850"/>
            </a:xfrm>
            <a:custGeom>
              <a:avLst/>
              <a:gdLst/>
              <a:ahLst/>
              <a:cxnLst/>
              <a:rect l="l" t="t" r="r" b="b"/>
              <a:pathLst>
                <a:path w="1428315" h="69850">
                  <a:moveTo>
                    <a:pt x="1137485" y="0"/>
                  </a:moveTo>
                  <a:lnTo>
                    <a:pt x="0" y="0"/>
                  </a:lnTo>
                  <a:lnTo>
                    <a:pt x="0" y="69850"/>
                  </a:lnTo>
                  <a:lnTo>
                    <a:pt x="1428315" y="69850"/>
                  </a:lnTo>
                  <a:lnTo>
                    <a:pt x="1428315" y="0"/>
                  </a:lnTo>
                  <a:close/>
                </a:path>
              </a:pathLst>
            </a:custGeom>
            <a:solidFill>
              <a:srgbClr val="D9D9D9"/>
            </a:solidFill>
          </p:spPr>
        </p:sp>
      </p:grpSp>
      <p:grpSp>
        <p:nvGrpSpPr>
          <p:cNvPr id="22" name="Group 22"/>
          <p:cNvGrpSpPr/>
          <p:nvPr/>
        </p:nvGrpSpPr>
        <p:grpSpPr>
          <a:xfrm rot="5400000">
            <a:off x="8881663" y="8017075"/>
            <a:ext cx="912632" cy="365164"/>
            <a:chOff x="0" y="0"/>
            <a:chExt cx="1428315" cy="571500"/>
          </a:xfrm>
        </p:grpSpPr>
        <p:sp>
          <p:nvSpPr>
            <p:cNvPr id="23" name="Freeform 23"/>
            <p:cNvSpPr/>
            <p:nvPr/>
          </p:nvSpPr>
          <p:spPr>
            <a:xfrm>
              <a:off x="0" y="255270"/>
              <a:ext cx="1428315" cy="69850"/>
            </a:xfrm>
            <a:custGeom>
              <a:avLst/>
              <a:gdLst/>
              <a:ahLst/>
              <a:cxnLst/>
              <a:rect l="l" t="t" r="r" b="b"/>
              <a:pathLst>
                <a:path w="1428315" h="69850">
                  <a:moveTo>
                    <a:pt x="1137485" y="0"/>
                  </a:moveTo>
                  <a:lnTo>
                    <a:pt x="0" y="0"/>
                  </a:lnTo>
                  <a:lnTo>
                    <a:pt x="0" y="69850"/>
                  </a:lnTo>
                  <a:lnTo>
                    <a:pt x="1428315" y="69850"/>
                  </a:lnTo>
                  <a:lnTo>
                    <a:pt x="1428315" y="0"/>
                  </a:lnTo>
                  <a:close/>
                </a:path>
              </a:pathLst>
            </a:custGeom>
            <a:solidFill>
              <a:srgbClr val="D9D9D9"/>
            </a:solidFill>
          </p:spPr>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306147">
            <a:off x="-7201392" y="-4589861"/>
            <a:ext cx="9925924" cy="12725544"/>
          </a:xfrm>
          <a:prstGeom prst="rect">
            <a:avLst/>
          </a:prstGeom>
        </p:spPr>
      </p:pic>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634044">
            <a:off x="16444933" y="5475814"/>
            <a:ext cx="6230791" cy="798819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78347" y="2398959"/>
            <a:ext cx="2931305" cy="2931305"/>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E17EB"/>
            </a:solidFill>
          </p:spPr>
        </p:sp>
      </p:grpSp>
      <p:sp>
        <p:nvSpPr>
          <p:cNvPr id="4" name="TextBox 4"/>
          <p:cNvSpPr txBox="1"/>
          <p:nvPr/>
        </p:nvSpPr>
        <p:spPr>
          <a:xfrm>
            <a:off x="1415610" y="5837320"/>
            <a:ext cx="15456781" cy="3132396"/>
          </a:xfrm>
          <a:prstGeom prst="rect">
            <a:avLst/>
          </a:prstGeom>
        </p:spPr>
        <p:txBody>
          <a:bodyPr lIns="0" tIns="0" rIns="0" bIns="0" rtlCol="0" anchor="t">
            <a:spAutoFit/>
          </a:bodyPr>
          <a:lstStyle/>
          <a:p>
            <a:pPr algn="ctr">
              <a:lnSpc>
                <a:spcPts val="12599"/>
              </a:lnSpc>
              <a:spcBef>
                <a:spcPct val="0"/>
              </a:spcBef>
            </a:pPr>
            <a:r>
              <a:rPr lang="zh-CN" altLang="en-US" sz="9600" spc="277" dirty="0">
                <a:solidFill>
                  <a:srgbClr val="282828"/>
                </a:solidFill>
                <a:ea typeface="思源黑体-粗体 Bold"/>
              </a:rPr>
              <a:t>班级建设背景</a:t>
            </a:r>
            <a:endParaRPr lang="en-US" altLang="zh-CN" sz="9600" spc="277" dirty="0">
              <a:solidFill>
                <a:srgbClr val="282828"/>
              </a:solidFill>
              <a:ea typeface="思源黑体-粗体 Bold"/>
            </a:endParaRPr>
          </a:p>
          <a:p>
            <a:pPr algn="ctr">
              <a:lnSpc>
                <a:spcPts val="12599"/>
              </a:lnSpc>
              <a:spcBef>
                <a:spcPct val="0"/>
              </a:spcBef>
            </a:pPr>
            <a:endParaRPr lang="en-US" sz="9000" spc="594" dirty="0">
              <a:solidFill>
                <a:srgbClr val="282828"/>
              </a:solidFill>
              <a:ea typeface="字由点字倔强黑 Bold"/>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641620">
            <a:off x="-3115395" y="5948898"/>
            <a:ext cx="6230791" cy="798819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58098">
            <a:off x="13519851" y="-4394360"/>
            <a:ext cx="6230791" cy="798819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892093">
            <a:off x="-331503" y="-4991704"/>
            <a:ext cx="6230791" cy="798819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005349">
            <a:off x="15434451" y="5400258"/>
            <a:ext cx="7623317" cy="9773483"/>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15332" y="2787916"/>
            <a:ext cx="3410524" cy="832303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600869" y="1131080"/>
            <a:ext cx="3658431" cy="4114800"/>
          </a:xfrm>
          <a:prstGeom prst="rect">
            <a:avLst/>
          </a:prstGeom>
        </p:spPr>
      </p:pic>
      <p:sp>
        <p:nvSpPr>
          <p:cNvPr id="11" name="TextBox 11"/>
          <p:cNvSpPr txBox="1"/>
          <p:nvPr/>
        </p:nvSpPr>
        <p:spPr>
          <a:xfrm>
            <a:off x="8508150" y="2712087"/>
            <a:ext cx="1271700" cy="2066925"/>
          </a:xfrm>
          <a:prstGeom prst="rect">
            <a:avLst/>
          </a:prstGeom>
        </p:spPr>
        <p:txBody>
          <a:bodyPr lIns="0" tIns="0" rIns="0" bIns="0" rtlCol="0" anchor="t">
            <a:spAutoFit/>
          </a:bodyPr>
          <a:lstStyle/>
          <a:p>
            <a:pPr algn="ctr">
              <a:lnSpc>
                <a:spcPts val="16800"/>
              </a:lnSpc>
              <a:spcBef>
                <a:spcPct val="0"/>
              </a:spcBef>
            </a:pPr>
            <a:r>
              <a:rPr lang="en-US" sz="12000">
                <a:solidFill>
                  <a:srgbClr val="FFFFFF"/>
                </a:solidFill>
                <a:latin typeface="Antonio Bold"/>
              </a:rPr>
              <a:t>01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254499" y="3253999"/>
            <a:ext cx="3779002" cy="3779002"/>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E17EB"/>
            </a:solidFill>
          </p:spPr>
        </p:sp>
      </p:grpSp>
      <p:grpSp>
        <p:nvGrpSpPr>
          <p:cNvPr id="4" name="Group 4"/>
          <p:cNvGrpSpPr/>
          <p:nvPr/>
        </p:nvGrpSpPr>
        <p:grpSpPr>
          <a:xfrm>
            <a:off x="8051334" y="4050834"/>
            <a:ext cx="2185332" cy="2185332"/>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6" name="Group 6"/>
          <p:cNvGrpSpPr/>
          <p:nvPr/>
        </p:nvGrpSpPr>
        <p:grpSpPr>
          <a:xfrm>
            <a:off x="9970928" y="2989098"/>
            <a:ext cx="1258217" cy="1258217"/>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5EEF6"/>
            </a:solidFill>
          </p:spPr>
        </p:sp>
      </p:grpSp>
      <p:grpSp>
        <p:nvGrpSpPr>
          <p:cNvPr id="8" name="Group 8"/>
          <p:cNvGrpSpPr/>
          <p:nvPr/>
        </p:nvGrpSpPr>
        <p:grpSpPr>
          <a:xfrm>
            <a:off x="9970928" y="6039686"/>
            <a:ext cx="1258217" cy="1258217"/>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5EEF6"/>
            </a:solidFill>
          </p:spPr>
        </p:sp>
      </p:grpSp>
      <p:grpSp>
        <p:nvGrpSpPr>
          <p:cNvPr id="10" name="Group 10"/>
          <p:cNvGrpSpPr/>
          <p:nvPr/>
        </p:nvGrpSpPr>
        <p:grpSpPr>
          <a:xfrm>
            <a:off x="7058856" y="2989098"/>
            <a:ext cx="1258217" cy="1258217"/>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5EEF6"/>
            </a:solidFill>
          </p:spPr>
        </p:sp>
      </p:grpSp>
      <p:grpSp>
        <p:nvGrpSpPr>
          <p:cNvPr id="12" name="Group 12"/>
          <p:cNvGrpSpPr/>
          <p:nvPr/>
        </p:nvGrpSpPr>
        <p:grpSpPr>
          <a:xfrm>
            <a:off x="7058856" y="6039686"/>
            <a:ext cx="1258217" cy="1258217"/>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5EEF6"/>
            </a:solidFill>
          </p:spPr>
        </p:sp>
      </p:grpSp>
      <p:sp>
        <p:nvSpPr>
          <p:cNvPr id="14" name="TextBox 14"/>
          <p:cNvSpPr txBox="1"/>
          <p:nvPr/>
        </p:nvSpPr>
        <p:spPr>
          <a:xfrm>
            <a:off x="1028700" y="2209876"/>
            <a:ext cx="5794237" cy="2461828"/>
          </a:xfrm>
          <a:prstGeom prst="rect">
            <a:avLst/>
          </a:prstGeom>
        </p:spPr>
        <p:txBody>
          <a:bodyPr lIns="0" tIns="0" rIns="0" bIns="0" rtlCol="0" anchor="t">
            <a:spAutoFit/>
          </a:bodyPr>
          <a:lstStyle/>
          <a:p>
            <a:pPr>
              <a:lnSpc>
                <a:spcPts val="3900"/>
              </a:lnSpc>
            </a:pPr>
            <a:r>
              <a:rPr lang="zh-CN" altLang="en-US" sz="2600" dirty="0">
                <a:solidFill>
                  <a:srgbClr val="282828"/>
                </a:solidFill>
                <a:ea typeface="思源黑体-粗体"/>
              </a:rPr>
              <a:t>（</a:t>
            </a:r>
            <a:r>
              <a:rPr lang="en-US" altLang="zh-CN" sz="2600" dirty="0">
                <a:solidFill>
                  <a:srgbClr val="282828"/>
                </a:solidFill>
                <a:ea typeface="思源黑体-粗体"/>
              </a:rPr>
              <a:t>1</a:t>
            </a:r>
            <a:r>
              <a:rPr lang="zh-CN" altLang="en-US" sz="2600" dirty="0">
                <a:solidFill>
                  <a:srgbClr val="282828"/>
                </a:solidFill>
                <a:ea typeface="思源黑体-粗体"/>
              </a:rPr>
              <a:t>）大力弘扬工匠精神，培养更多高素质技能人才</a:t>
            </a:r>
            <a:endParaRPr lang="en-US" altLang="zh-CN" sz="2600" dirty="0">
              <a:solidFill>
                <a:srgbClr val="282828"/>
              </a:solidFill>
              <a:ea typeface="思源黑体-粗体"/>
            </a:endParaRPr>
          </a:p>
          <a:p>
            <a:pPr>
              <a:lnSpc>
                <a:spcPts val="3900"/>
              </a:lnSpc>
            </a:pPr>
            <a:r>
              <a:rPr lang="zh-CN" altLang="en-US" sz="2600" dirty="0">
                <a:solidFill>
                  <a:srgbClr val="282828"/>
                </a:solidFill>
                <a:ea typeface="思源黑体-粗体"/>
              </a:rPr>
              <a:t>（</a:t>
            </a:r>
            <a:r>
              <a:rPr lang="en-US" altLang="zh-CN" sz="2600" dirty="0">
                <a:solidFill>
                  <a:srgbClr val="282828"/>
                </a:solidFill>
                <a:ea typeface="思源黑体-粗体"/>
              </a:rPr>
              <a:t>2</a:t>
            </a:r>
            <a:r>
              <a:rPr lang="zh-CN" altLang="en-US" sz="2600" dirty="0">
                <a:solidFill>
                  <a:srgbClr val="282828"/>
                </a:solidFill>
                <a:ea typeface="思源黑体-粗体"/>
              </a:rPr>
              <a:t>）坚持德育为先，能力为重，着力培养学生的职业道德、职业技能和就业创业能力</a:t>
            </a:r>
            <a:endParaRPr lang="en-US" sz="2600" dirty="0">
              <a:solidFill>
                <a:srgbClr val="282828"/>
              </a:solidFill>
              <a:ea typeface="思源黑体-粗体"/>
            </a:endParaRPr>
          </a:p>
        </p:txBody>
      </p:sp>
      <p:sp>
        <p:nvSpPr>
          <p:cNvPr id="15" name="TextBox 15"/>
          <p:cNvSpPr txBox="1"/>
          <p:nvPr/>
        </p:nvSpPr>
        <p:spPr>
          <a:xfrm>
            <a:off x="1028700" y="6823710"/>
            <a:ext cx="5794237" cy="1463349"/>
          </a:xfrm>
          <a:prstGeom prst="rect">
            <a:avLst/>
          </a:prstGeom>
        </p:spPr>
        <p:txBody>
          <a:bodyPr lIns="0" tIns="0" rIns="0" bIns="0" rtlCol="0" anchor="t">
            <a:spAutoFit/>
          </a:bodyPr>
          <a:lstStyle/>
          <a:p>
            <a:pPr>
              <a:lnSpc>
                <a:spcPts val="3900"/>
              </a:lnSpc>
            </a:pPr>
            <a:r>
              <a:rPr lang="zh-CN" altLang="en-US" sz="2600" dirty="0">
                <a:solidFill>
                  <a:srgbClr val="282828"/>
                </a:solidFill>
                <a:ea typeface="思源黑体-粗体"/>
              </a:rPr>
              <a:t>（</a:t>
            </a:r>
            <a:r>
              <a:rPr lang="en-US" altLang="zh-CN" sz="2600" dirty="0">
                <a:solidFill>
                  <a:srgbClr val="282828"/>
                </a:solidFill>
                <a:ea typeface="思源黑体-粗体"/>
              </a:rPr>
              <a:t>1</a:t>
            </a:r>
            <a:r>
              <a:rPr lang="zh-CN" altLang="en-US" sz="2600" dirty="0">
                <a:solidFill>
                  <a:srgbClr val="282828"/>
                </a:solidFill>
                <a:ea typeface="思源黑体-粗体"/>
              </a:rPr>
              <a:t>）学历受限</a:t>
            </a:r>
            <a:endParaRPr lang="en-US" altLang="zh-CN" sz="2600" dirty="0">
              <a:solidFill>
                <a:srgbClr val="282828"/>
              </a:solidFill>
              <a:ea typeface="思源黑体-粗体"/>
            </a:endParaRPr>
          </a:p>
          <a:p>
            <a:pPr>
              <a:lnSpc>
                <a:spcPts val="3900"/>
              </a:lnSpc>
            </a:pPr>
            <a:r>
              <a:rPr lang="zh-CN" altLang="en-US" sz="2600" dirty="0">
                <a:solidFill>
                  <a:srgbClr val="282828"/>
                </a:solidFill>
                <a:ea typeface="思源黑体-粗体"/>
              </a:rPr>
              <a:t>（</a:t>
            </a:r>
            <a:r>
              <a:rPr lang="en-US" altLang="zh-CN" sz="2600" dirty="0">
                <a:solidFill>
                  <a:srgbClr val="282828"/>
                </a:solidFill>
                <a:ea typeface="思源黑体-粗体"/>
              </a:rPr>
              <a:t>2</a:t>
            </a:r>
            <a:r>
              <a:rPr lang="zh-CN" altLang="en-US" sz="2600" dirty="0">
                <a:solidFill>
                  <a:srgbClr val="282828"/>
                </a:solidFill>
                <a:ea typeface="思源黑体-粗体"/>
              </a:rPr>
              <a:t>）学生自身情况和就业观念</a:t>
            </a:r>
            <a:endParaRPr lang="en-US" altLang="zh-CN" sz="2600" dirty="0">
              <a:solidFill>
                <a:srgbClr val="282828"/>
              </a:solidFill>
              <a:ea typeface="思源黑体-粗体"/>
            </a:endParaRPr>
          </a:p>
          <a:p>
            <a:pPr>
              <a:lnSpc>
                <a:spcPts val="3900"/>
              </a:lnSpc>
            </a:pPr>
            <a:r>
              <a:rPr lang="zh-CN" altLang="en-US" sz="2600" dirty="0">
                <a:solidFill>
                  <a:srgbClr val="282828"/>
                </a:solidFill>
                <a:ea typeface="思源黑体-粗体"/>
              </a:rPr>
              <a:t>（</a:t>
            </a:r>
            <a:r>
              <a:rPr lang="en-US" altLang="zh-CN" sz="2600" dirty="0">
                <a:solidFill>
                  <a:srgbClr val="282828"/>
                </a:solidFill>
                <a:ea typeface="思源黑体-粗体"/>
              </a:rPr>
              <a:t>3</a:t>
            </a:r>
            <a:r>
              <a:rPr lang="zh-CN" altLang="en-US" sz="2600" dirty="0">
                <a:solidFill>
                  <a:srgbClr val="282828"/>
                </a:solidFill>
                <a:ea typeface="思源黑体-粗体"/>
              </a:rPr>
              <a:t>）班级建设中存在的问题</a:t>
            </a:r>
            <a:endParaRPr lang="en-US" sz="2600" dirty="0">
              <a:solidFill>
                <a:srgbClr val="282828"/>
              </a:solidFill>
              <a:ea typeface="思源黑体-粗体"/>
            </a:endParaRPr>
          </a:p>
        </p:txBody>
      </p:sp>
      <p:sp>
        <p:nvSpPr>
          <p:cNvPr id="16" name="TextBox 16"/>
          <p:cNvSpPr txBox="1"/>
          <p:nvPr/>
        </p:nvSpPr>
        <p:spPr>
          <a:xfrm>
            <a:off x="11655563" y="2338463"/>
            <a:ext cx="5794237" cy="1961691"/>
          </a:xfrm>
          <a:prstGeom prst="rect">
            <a:avLst/>
          </a:prstGeom>
        </p:spPr>
        <p:txBody>
          <a:bodyPr lIns="0" tIns="0" rIns="0" bIns="0" rtlCol="0" anchor="t">
            <a:spAutoFit/>
          </a:bodyPr>
          <a:lstStyle/>
          <a:p>
            <a:pPr>
              <a:lnSpc>
                <a:spcPts val="3900"/>
              </a:lnSpc>
            </a:pPr>
            <a:r>
              <a:rPr lang="zh-CN" altLang="en-US" sz="2600" dirty="0">
                <a:solidFill>
                  <a:srgbClr val="282828"/>
                </a:solidFill>
                <a:ea typeface="思源黑体-粗体"/>
              </a:rPr>
              <a:t>（</a:t>
            </a:r>
            <a:r>
              <a:rPr lang="en-US" altLang="zh-CN" sz="2600" dirty="0">
                <a:solidFill>
                  <a:srgbClr val="282828"/>
                </a:solidFill>
                <a:ea typeface="思源黑体-粗体"/>
              </a:rPr>
              <a:t>1</a:t>
            </a:r>
            <a:r>
              <a:rPr lang="zh-CN" altLang="en-US" sz="2600" dirty="0">
                <a:solidFill>
                  <a:srgbClr val="282828"/>
                </a:solidFill>
                <a:ea typeface="思源黑体-粗体"/>
              </a:rPr>
              <a:t>）专业：机电一体化，需要具备相应等级技能和较强的实际工作能力</a:t>
            </a:r>
            <a:endParaRPr lang="en-US" altLang="zh-CN" sz="2600" dirty="0">
              <a:solidFill>
                <a:srgbClr val="282828"/>
              </a:solidFill>
              <a:ea typeface="思源黑体-粗体"/>
            </a:endParaRPr>
          </a:p>
          <a:p>
            <a:pPr>
              <a:lnSpc>
                <a:spcPts val="3900"/>
              </a:lnSpc>
            </a:pPr>
            <a:r>
              <a:rPr lang="zh-CN" altLang="en-US" sz="2600" dirty="0">
                <a:solidFill>
                  <a:srgbClr val="282828"/>
                </a:solidFill>
                <a:ea typeface="思源黑体-粗体"/>
              </a:rPr>
              <a:t>（</a:t>
            </a:r>
            <a:r>
              <a:rPr lang="en-US" altLang="zh-CN" sz="2600" dirty="0">
                <a:solidFill>
                  <a:srgbClr val="282828"/>
                </a:solidFill>
                <a:ea typeface="思源黑体-粗体"/>
              </a:rPr>
              <a:t>2</a:t>
            </a:r>
            <a:r>
              <a:rPr lang="zh-CN" altLang="en-US" sz="2600" dirty="0">
                <a:solidFill>
                  <a:srgbClr val="282828"/>
                </a:solidFill>
                <a:ea typeface="思源黑体-粗体"/>
              </a:rPr>
              <a:t>）学生情况：入学时自由散漫，没有良好的学习习惯。对于本专业了解甚少</a:t>
            </a:r>
            <a:endParaRPr lang="en-US" altLang="zh-CN" sz="2600" dirty="0">
              <a:solidFill>
                <a:srgbClr val="282828"/>
              </a:solidFill>
              <a:ea typeface="思源黑体-粗体"/>
            </a:endParaRPr>
          </a:p>
        </p:txBody>
      </p:sp>
      <p:sp>
        <p:nvSpPr>
          <p:cNvPr id="17" name="TextBox 17"/>
          <p:cNvSpPr txBox="1"/>
          <p:nvPr/>
        </p:nvSpPr>
        <p:spPr>
          <a:xfrm>
            <a:off x="11655563" y="6823710"/>
            <a:ext cx="5794237" cy="963212"/>
          </a:xfrm>
          <a:prstGeom prst="rect">
            <a:avLst/>
          </a:prstGeom>
        </p:spPr>
        <p:txBody>
          <a:bodyPr lIns="0" tIns="0" rIns="0" bIns="0" rtlCol="0" anchor="t">
            <a:spAutoFit/>
          </a:bodyPr>
          <a:lstStyle/>
          <a:p>
            <a:pPr>
              <a:lnSpc>
                <a:spcPts val="3900"/>
              </a:lnSpc>
            </a:pPr>
            <a:r>
              <a:rPr lang="zh-CN" altLang="en-US" sz="2600" dirty="0">
                <a:solidFill>
                  <a:srgbClr val="282828"/>
                </a:solidFill>
                <a:ea typeface="思源黑体-粗体"/>
              </a:rPr>
              <a:t>（</a:t>
            </a:r>
            <a:r>
              <a:rPr lang="en-US" altLang="zh-CN" sz="2600" dirty="0">
                <a:solidFill>
                  <a:srgbClr val="282828"/>
                </a:solidFill>
                <a:ea typeface="思源黑体-粗体"/>
              </a:rPr>
              <a:t>1</a:t>
            </a:r>
            <a:r>
              <a:rPr lang="zh-CN" altLang="en-US" sz="2600" dirty="0">
                <a:solidFill>
                  <a:srgbClr val="282828"/>
                </a:solidFill>
                <a:ea typeface="思源黑体-粗体"/>
              </a:rPr>
              <a:t>）将工匠精神融入日常思政教育</a:t>
            </a:r>
            <a:endParaRPr lang="en-US" altLang="zh-CN" sz="2600" dirty="0">
              <a:solidFill>
                <a:srgbClr val="282828"/>
              </a:solidFill>
              <a:ea typeface="思源黑体-粗体"/>
            </a:endParaRPr>
          </a:p>
          <a:p>
            <a:pPr>
              <a:lnSpc>
                <a:spcPts val="3900"/>
              </a:lnSpc>
            </a:pPr>
            <a:r>
              <a:rPr lang="zh-CN" altLang="en-US" sz="2600" dirty="0">
                <a:solidFill>
                  <a:srgbClr val="282828"/>
                </a:solidFill>
                <a:ea typeface="思源黑体-粗体"/>
              </a:rPr>
              <a:t>（</a:t>
            </a:r>
            <a:r>
              <a:rPr lang="en-US" altLang="zh-CN" sz="2600" dirty="0">
                <a:solidFill>
                  <a:srgbClr val="282828"/>
                </a:solidFill>
                <a:ea typeface="思源黑体-粗体"/>
              </a:rPr>
              <a:t>2</a:t>
            </a:r>
            <a:r>
              <a:rPr lang="zh-CN" altLang="en-US" sz="2600" dirty="0">
                <a:solidFill>
                  <a:srgbClr val="282828"/>
                </a:solidFill>
                <a:ea typeface="思源黑体-粗体"/>
              </a:rPr>
              <a:t>）深化职业生涯教育</a:t>
            </a:r>
            <a:endParaRPr lang="en-US" sz="2600" dirty="0">
              <a:solidFill>
                <a:srgbClr val="282828"/>
              </a:solidFill>
              <a:ea typeface="思源黑体-粗体"/>
            </a:endParaRPr>
          </a:p>
        </p:txBody>
      </p:sp>
      <p:sp>
        <p:nvSpPr>
          <p:cNvPr id="18" name="TextBox 18"/>
          <p:cNvSpPr txBox="1"/>
          <p:nvPr/>
        </p:nvSpPr>
        <p:spPr>
          <a:xfrm>
            <a:off x="1028700" y="1376780"/>
            <a:ext cx="5560199" cy="638175"/>
          </a:xfrm>
          <a:prstGeom prst="rect">
            <a:avLst/>
          </a:prstGeom>
        </p:spPr>
        <p:txBody>
          <a:bodyPr lIns="0" tIns="0" rIns="0" bIns="0" rtlCol="0" anchor="t">
            <a:spAutoFit/>
          </a:bodyPr>
          <a:lstStyle/>
          <a:p>
            <a:pPr>
              <a:lnSpc>
                <a:spcPts val="5040"/>
              </a:lnSpc>
            </a:pPr>
            <a:r>
              <a:rPr lang="zh-CN" altLang="en-US" sz="4200" dirty="0">
                <a:solidFill>
                  <a:srgbClr val="282828"/>
                </a:solidFill>
                <a:ea typeface="思源黑体-粗体 Bold"/>
              </a:rPr>
              <a:t>指导思想</a:t>
            </a:r>
            <a:endParaRPr lang="en-US" sz="4200" dirty="0">
              <a:solidFill>
                <a:srgbClr val="282828"/>
              </a:solidFill>
              <a:ea typeface="思源黑体-粗体 Bold"/>
            </a:endParaRPr>
          </a:p>
        </p:txBody>
      </p:sp>
      <p:sp>
        <p:nvSpPr>
          <p:cNvPr id="19" name="TextBox 19"/>
          <p:cNvSpPr txBox="1"/>
          <p:nvPr/>
        </p:nvSpPr>
        <p:spPr>
          <a:xfrm>
            <a:off x="1028700" y="5990614"/>
            <a:ext cx="6009108" cy="638175"/>
          </a:xfrm>
          <a:prstGeom prst="rect">
            <a:avLst/>
          </a:prstGeom>
        </p:spPr>
        <p:txBody>
          <a:bodyPr lIns="0" tIns="0" rIns="0" bIns="0" rtlCol="0" anchor="t">
            <a:spAutoFit/>
          </a:bodyPr>
          <a:lstStyle/>
          <a:p>
            <a:pPr>
              <a:lnSpc>
                <a:spcPts val="5040"/>
              </a:lnSpc>
            </a:pPr>
            <a:r>
              <a:rPr lang="zh-CN" altLang="en-US" sz="4200" dirty="0">
                <a:solidFill>
                  <a:srgbClr val="282828"/>
                </a:solidFill>
                <a:ea typeface="思源黑体-粗体 Bold"/>
              </a:rPr>
              <a:t>现状及存在的问题</a:t>
            </a:r>
            <a:endParaRPr lang="en-US" sz="4200" dirty="0">
              <a:solidFill>
                <a:srgbClr val="282828"/>
              </a:solidFill>
              <a:ea typeface="思源黑体-粗体 Bold"/>
            </a:endParaRPr>
          </a:p>
        </p:txBody>
      </p:sp>
      <p:sp>
        <p:nvSpPr>
          <p:cNvPr id="20" name="TextBox 20"/>
          <p:cNvSpPr txBox="1"/>
          <p:nvPr/>
        </p:nvSpPr>
        <p:spPr>
          <a:xfrm>
            <a:off x="11655563" y="1505368"/>
            <a:ext cx="5560199" cy="638175"/>
          </a:xfrm>
          <a:prstGeom prst="rect">
            <a:avLst/>
          </a:prstGeom>
        </p:spPr>
        <p:txBody>
          <a:bodyPr lIns="0" tIns="0" rIns="0" bIns="0" rtlCol="0" anchor="t">
            <a:spAutoFit/>
          </a:bodyPr>
          <a:lstStyle/>
          <a:p>
            <a:pPr>
              <a:lnSpc>
                <a:spcPts val="5040"/>
              </a:lnSpc>
            </a:pPr>
            <a:r>
              <a:rPr lang="zh-CN" altLang="en-US" sz="4200" dirty="0">
                <a:solidFill>
                  <a:srgbClr val="282828"/>
                </a:solidFill>
                <a:ea typeface="思源黑体-粗体 Bold"/>
              </a:rPr>
              <a:t>班情分析</a:t>
            </a:r>
            <a:endParaRPr lang="en-US" sz="4200" dirty="0">
              <a:solidFill>
                <a:srgbClr val="282828"/>
              </a:solidFill>
              <a:ea typeface="思源黑体-粗体 Bold"/>
            </a:endParaRPr>
          </a:p>
        </p:txBody>
      </p:sp>
      <p:sp>
        <p:nvSpPr>
          <p:cNvPr id="21" name="TextBox 21"/>
          <p:cNvSpPr txBox="1"/>
          <p:nvPr/>
        </p:nvSpPr>
        <p:spPr>
          <a:xfrm>
            <a:off x="11655563" y="5990614"/>
            <a:ext cx="4388046" cy="638175"/>
          </a:xfrm>
          <a:prstGeom prst="rect">
            <a:avLst/>
          </a:prstGeom>
        </p:spPr>
        <p:txBody>
          <a:bodyPr lIns="0" tIns="0" rIns="0" bIns="0" rtlCol="0" anchor="t">
            <a:spAutoFit/>
          </a:bodyPr>
          <a:lstStyle/>
          <a:p>
            <a:pPr>
              <a:lnSpc>
                <a:spcPts val="5040"/>
              </a:lnSpc>
            </a:pPr>
            <a:r>
              <a:rPr lang="zh-CN" altLang="en-US" sz="4200" dirty="0">
                <a:solidFill>
                  <a:srgbClr val="282828"/>
                </a:solidFill>
                <a:ea typeface="思源黑体-粗体 Bold"/>
              </a:rPr>
              <a:t>设计思路</a:t>
            </a:r>
            <a:endParaRPr lang="en-US" sz="4200" dirty="0">
              <a:solidFill>
                <a:srgbClr val="282828"/>
              </a:solidFill>
              <a:ea typeface="思源黑体-粗体 Bold"/>
            </a:endParaRPr>
          </a:p>
        </p:txBody>
      </p:sp>
      <p:sp>
        <p:nvSpPr>
          <p:cNvPr id="22" name="TextBox 22"/>
          <p:cNvSpPr txBox="1"/>
          <p:nvPr/>
        </p:nvSpPr>
        <p:spPr>
          <a:xfrm>
            <a:off x="7335379" y="3025434"/>
            <a:ext cx="705169" cy="1061720"/>
          </a:xfrm>
          <a:prstGeom prst="rect">
            <a:avLst/>
          </a:prstGeom>
        </p:spPr>
        <p:txBody>
          <a:bodyPr lIns="0" tIns="0" rIns="0" bIns="0" rtlCol="0" anchor="t">
            <a:spAutoFit/>
          </a:bodyPr>
          <a:lstStyle/>
          <a:p>
            <a:pPr algn="ctr">
              <a:lnSpc>
                <a:spcPts val="8680"/>
              </a:lnSpc>
              <a:spcBef>
                <a:spcPct val="0"/>
              </a:spcBef>
            </a:pPr>
            <a:r>
              <a:rPr lang="en-US" sz="6200">
                <a:solidFill>
                  <a:srgbClr val="2E17EB"/>
                </a:solidFill>
                <a:latin typeface="Antonio Bold"/>
              </a:rPr>
              <a:t>01</a:t>
            </a:r>
          </a:p>
        </p:txBody>
      </p:sp>
      <p:sp>
        <p:nvSpPr>
          <p:cNvPr id="23" name="TextBox 23"/>
          <p:cNvSpPr txBox="1"/>
          <p:nvPr/>
        </p:nvSpPr>
        <p:spPr>
          <a:xfrm>
            <a:off x="7058856" y="6076021"/>
            <a:ext cx="1258217" cy="1061720"/>
          </a:xfrm>
          <a:prstGeom prst="rect">
            <a:avLst/>
          </a:prstGeom>
        </p:spPr>
        <p:txBody>
          <a:bodyPr lIns="0" tIns="0" rIns="0" bIns="0" rtlCol="0" anchor="t">
            <a:spAutoFit/>
          </a:bodyPr>
          <a:lstStyle/>
          <a:p>
            <a:pPr algn="ctr">
              <a:lnSpc>
                <a:spcPts val="8680"/>
              </a:lnSpc>
              <a:spcBef>
                <a:spcPct val="0"/>
              </a:spcBef>
            </a:pPr>
            <a:r>
              <a:rPr lang="en-US" sz="6200" dirty="0">
                <a:solidFill>
                  <a:srgbClr val="2E17EB"/>
                </a:solidFill>
                <a:latin typeface="Antonio Bold"/>
              </a:rPr>
              <a:t>03</a:t>
            </a:r>
          </a:p>
        </p:txBody>
      </p:sp>
      <p:sp>
        <p:nvSpPr>
          <p:cNvPr id="24" name="TextBox 24"/>
          <p:cNvSpPr txBox="1"/>
          <p:nvPr/>
        </p:nvSpPr>
        <p:spPr>
          <a:xfrm>
            <a:off x="9970928" y="3025434"/>
            <a:ext cx="1258217" cy="1061720"/>
          </a:xfrm>
          <a:prstGeom prst="rect">
            <a:avLst/>
          </a:prstGeom>
        </p:spPr>
        <p:txBody>
          <a:bodyPr lIns="0" tIns="0" rIns="0" bIns="0" rtlCol="0" anchor="t">
            <a:spAutoFit/>
          </a:bodyPr>
          <a:lstStyle/>
          <a:p>
            <a:pPr algn="ctr">
              <a:lnSpc>
                <a:spcPts val="8680"/>
              </a:lnSpc>
              <a:spcBef>
                <a:spcPct val="0"/>
              </a:spcBef>
            </a:pPr>
            <a:r>
              <a:rPr lang="en-US" sz="6200" dirty="0">
                <a:solidFill>
                  <a:srgbClr val="2E17EB"/>
                </a:solidFill>
                <a:latin typeface="Antonio Bold"/>
              </a:rPr>
              <a:t>02</a:t>
            </a:r>
          </a:p>
        </p:txBody>
      </p:sp>
      <p:sp>
        <p:nvSpPr>
          <p:cNvPr id="25" name="TextBox 25"/>
          <p:cNvSpPr txBox="1"/>
          <p:nvPr/>
        </p:nvSpPr>
        <p:spPr>
          <a:xfrm>
            <a:off x="9970928" y="6076021"/>
            <a:ext cx="1258217" cy="1061720"/>
          </a:xfrm>
          <a:prstGeom prst="rect">
            <a:avLst/>
          </a:prstGeom>
        </p:spPr>
        <p:txBody>
          <a:bodyPr lIns="0" tIns="0" rIns="0" bIns="0" rtlCol="0" anchor="t">
            <a:spAutoFit/>
          </a:bodyPr>
          <a:lstStyle/>
          <a:p>
            <a:pPr algn="ctr">
              <a:lnSpc>
                <a:spcPts val="8680"/>
              </a:lnSpc>
              <a:spcBef>
                <a:spcPct val="0"/>
              </a:spcBef>
            </a:pPr>
            <a:r>
              <a:rPr lang="en-US" sz="6200">
                <a:solidFill>
                  <a:srgbClr val="2E17EB"/>
                </a:solidFill>
                <a:latin typeface="Antonio Bold"/>
              </a:rPr>
              <a:t>04</a:t>
            </a:r>
          </a:p>
        </p:txBody>
      </p:sp>
      <p:grpSp>
        <p:nvGrpSpPr>
          <p:cNvPr id="26" name="Group 26"/>
          <p:cNvGrpSpPr/>
          <p:nvPr/>
        </p:nvGrpSpPr>
        <p:grpSpPr>
          <a:xfrm rot="-10800000">
            <a:off x="1028700" y="4960918"/>
            <a:ext cx="5560199" cy="365164"/>
            <a:chOff x="0" y="0"/>
            <a:chExt cx="8701988" cy="571500"/>
          </a:xfrm>
        </p:grpSpPr>
        <p:sp>
          <p:nvSpPr>
            <p:cNvPr id="27" name="Freeform 27"/>
            <p:cNvSpPr/>
            <p:nvPr/>
          </p:nvSpPr>
          <p:spPr>
            <a:xfrm>
              <a:off x="0" y="255270"/>
              <a:ext cx="8701987" cy="69850"/>
            </a:xfrm>
            <a:custGeom>
              <a:avLst/>
              <a:gdLst/>
              <a:ahLst/>
              <a:cxnLst/>
              <a:rect l="l" t="t" r="r" b="b"/>
              <a:pathLst>
                <a:path w="8701987" h="69850">
                  <a:moveTo>
                    <a:pt x="8411158" y="0"/>
                  </a:moveTo>
                  <a:lnTo>
                    <a:pt x="0" y="0"/>
                  </a:lnTo>
                  <a:lnTo>
                    <a:pt x="0" y="69850"/>
                  </a:lnTo>
                  <a:lnTo>
                    <a:pt x="8701987" y="69850"/>
                  </a:lnTo>
                  <a:lnTo>
                    <a:pt x="8701987" y="0"/>
                  </a:lnTo>
                  <a:close/>
                </a:path>
              </a:pathLst>
            </a:custGeom>
            <a:solidFill>
              <a:srgbClr val="D9D9D9"/>
            </a:solidFill>
          </p:spPr>
        </p:sp>
      </p:grpSp>
      <p:grpSp>
        <p:nvGrpSpPr>
          <p:cNvPr id="28" name="Group 28"/>
          <p:cNvGrpSpPr/>
          <p:nvPr/>
        </p:nvGrpSpPr>
        <p:grpSpPr>
          <a:xfrm rot="-10800000">
            <a:off x="11655563" y="4960918"/>
            <a:ext cx="5560199" cy="365164"/>
            <a:chOff x="0" y="0"/>
            <a:chExt cx="8701988" cy="571500"/>
          </a:xfrm>
        </p:grpSpPr>
        <p:sp>
          <p:nvSpPr>
            <p:cNvPr id="29" name="Freeform 29"/>
            <p:cNvSpPr/>
            <p:nvPr/>
          </p:nvSpPr>
          <p:spPr>
            <a:xfrm>
              <a:off x="0" y="255270"/>
              <a:ext cx="8701987" cy="69850"/>
            </a:xfrm>
            <a:custGeom>
              <a:avLst/>
              <a:gdLst/>
              <a:ahLst/>
              <a:cxnLst/>
              <a:rect l="l" t="t" r="r" b="b"/>
              <a:pathLst>
                <a:path w="8701987" h="69850">
                  <a:moveTo>
                    <a:pt x="8411158" y="0"/>
                  </a:moveTo>
                  <a:lnTo>
                    <a:pt x="0" y="0"/>
                  </a:lnTo>
                  <a:lnTo>
                    <a:pt x="0" y="69850"/>
                  </a:lnTo>
                  <a:lnTo>
                    <a:pt x="8701987" y="69850"/>
                  </a:lnTo>
                  <a:lnTo>
                    <a:pt x="8701987" y="0"/>
                  </a:lnTo>
                  <a:close/>
                </a:path>
              </a:pathLst>
            </a:custGeom>
            <a:solidFill>
              <a:srgbClr val="D9D9D9"/>
            </a:solidFill>
          </p:spPr>
        </p:sp>
      </p:grpSp>
      <p:pic>
        <p:nvPicPr>
          <p:cNvPr id="30" name="Picture 3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892093">
            <a:off x="-2358973" y="-5361334"/>
            <a:ext cx="6230791" cy="7988194"/>
          </a:xfrm>
          <a:prstGeom prst="rect">
            <a:avLst/>
          </a:prstGeom>
        </p:spPr>
      </p:pic>
      <p:pic>
        <p:nvPicPr>
          <p:cNvPr id="31" name="Picture 3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005349">
            <a:off x="15615970" y="6315775"/>
            <a:ext cx="7623317" cy="977348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500" fill="hold"/>
                                        <p:tgtEl>
                                          <p:spTgt spid="15"/>
                                        </p:tgtEl>
                                        <p:attrNameLst>
                                          <p:attrName>ppt_x</p:attrName>
                                        </p:attrNameLst>
                                      </p:cBhvr>
                                      <p:tavLst>
                                        <p:tav tm="0">
                                          <p:val>
                                            <p:strVal val="#ppt_x"/>
                                          </p:val>
                                        </p:tav>
                                        <p:tav tm="100000">
                                          <p:val>
                                            <p:strVal val="#ppt_x"/>
                                          </p:val>
                                        </p:tav>
                                      </p:tavLst>
                                    </p:anim>
                                    <p:anim calcmode="lin" valueType="num">
                                      <p:cBhvr additive="base">
                                        <p:cTn id="6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additive="base">
                                        <p:cTn id="67" dur="500" fill="hold"/>
                                        <p:tgtEl>
                                          <p:spTgt spid="8"/>
                                        </p:tgtEl>
                                        <p:attrNameLst>
                                          <p:attrName>ppt_x</p:attrName>
                                        </p:attrNameLst>
                                      </p:cBhvr>
                                      <p:tavLst>
                                        <p:tav tm="0">
                                          <p:val>
                                            <p:strVal val="#ppt_x"/>
                                          </p:val>
                                        </p:tav>
                                        <p:tav tm="100000">
                                          <p:val>
                                            <p:strVal val="#ppt_x"/>
                                          </p:val>
                                        </p:tav>
                                      </p:tavLst>
                                    </p:anim>
                                    <p:anim calcmode="lin" valueType="num">
                                      <p:cBhvr additive="base">
                                        <p:cTn id="68" dur="500" fill="hold"/>
                                        <p:tgtEl>
                                          <p:spTgt spid="8"/>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fill="hold"/>
                                        <p:tgtEl>
                                          <p:spTgt spid="25"/>
                                        </p:tgtEl>
                                        <p:attrNameLst>
                                          <p:attrName>ppt_x</p:attrName>
                                        </p:attrNameLst>
                                      </p:cBhvr>
                                      <p:tavLst>
                                        <p:tav tm="0">
                                          <p:val>
                                            <p:strVal val="#ppt_x"/>
                                          </p:val>
                                        </p:tav>
                                        <p:tav tm="100000">
                                          <p:val>
                                            <p:strVal val="#ppt_x"/>
                                          </p:val>
                                        </p:tav>
                                      </p:tavLst>
                                    </p:anim>
                                    <p:anim calcmode="lin" valueType="num">
                                      <p:cBhvr additive="base">
                                        <p:cTn id="7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ppt_x"/>
                                          </p:val>
                                        </p:tav>
                                        <p:tav tm="100000">
                                          <p:val>
                                            <p:strVal val="#ppt_x"/>
                                          </p:val>
                                        </p:tav>
                                      </p:tavLst>
                                    </p:anim>
                                    <p:anim calcmode="lin" valueType="num">
                                      <p:cBhvr additive="base">
                                        <p:cTn id="78" dur="500" fill="hold"/>
                                        <p:tgtEl>
                                          <p:spTgt spid="21"/>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additive="base">
                                        <p:cTn id="81" dur="500" fill="hold"/>
                                        <p:tgtEl>
                                          <p:spTgt spid="17"/>
                                        </p:tgtEl>
                                        <p:attrNameLst>
                                          <p:attrName>ppt_x</p:attrName>
                                        </p:attrNameLst>
                                      </p:cBhvr>
                                      <p:tavLst>
                                        <p:tav tm="0">
                                          <p:val>
                                            <p:strVal val="#ppt_x"/>
                                          </p:val>
                                        </p:tav>
                                        <p:tav tm="100000">
                                          <p:val>
                                            <p:strVal val="#ppt_x"/>
                                          </p:val>
                                        </p:tav>
                                      </p:tavLst>
                                    </p:anim>
                                    <p:anim calcmode="lin" valueType="num">
                                      <p:cBhvr additive="base">
                                        <p:cTn id="8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78347" y="2398959"/>
            <a:ext cx="2931305" cy="2931305"/>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E17EB"/>
            </a:solidFill>
          </p:spPr>
        </p:sp>
      </p:grpSp>
      <p:sp>
        <p:nvSpPr>
          <p:cNvPr id="4" name="TextBox 4"/>
          <p:cNvSpPr txBox="1"/>
          <p:nvPr/>
        </p:nvSpPr>
        <p:spPr>
          <a:xfrm>
            <a:off x="1415608" y="6389157"/>
            <a:ext cx="15456781" cy="885755"/>
          </a:xfrm>
          <a:prstGeom prst="rect">
            <a:avLst/>
          </a:prstGeom>
        </p:spPr>
        <p:txBody>
          <a:bodyPr lIns="0" tIns="0" rIns="0" bIns="0" rtlCol="0" anchor="t">
            <a:spAutoFit/>
          </a:bodyPr>
          <a:lstStyle/>
          <a:p>
            <a:pPr algn="ctr">
              <a:lnSpc>
                <a:spcPts val="5880"/>
              </a:lnSpc>
              <a:spcBef>
                <a:spcPct val="0"/>
              </a:spcBef>
            </a:pPr>
            <a:r>
              <a:rPr lang="zh-CN" altLang="en-US" sz="9600" spc="277" dirty="0">
                <a:solidFill>
                  <a:srgbClr val="282828"/>
                </a:solidFill>
                <a:ea typeface="思源黑体-粗体 Bold"/>
              </a:rPr>
              <a:t>班级建设目标</a:t>
            </a:r>
            <a:endParaRPr lang="en-US" altLang="zh-CN" sz="9600" spc="277" dirty="0">
              <a:solidFill>
                <a:srgbClr val="282828"/>
              </a:solidFill>
              <a:ea typeface="思源黑体-粗体 Bold"/>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641620">
            <a:off x="-3115395" y="5948898"/>
            <a:ext cx="6230791" cy="798819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58098">
            <a:off x="13519851" y="-4394360"/>
            <a:ext cx="6230791" cy="798819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892093">
            <a:off x="-331503" y="-4991704"/>
            <a:ext cx="6230791" cy="798819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005349">
            <a:off x="15434451" y="5400258"/>
            <a:ext cx="7623317" cy="9773483"/>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15332" y="2787916"/>
            <a:ext cx="3410524" cy="832303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600869" y="1131080"/>
            <a:ext cx="3658431" cy="4114800"/>
          </a:xfrm>
          <a:prstGeom prst="rect">
            <a:avLst/>
          </a:prstGeom>
        </p:spPr>
      </p:pic>
      <p:sp>
        <p:nvSpPr>
          <p:cNvPr id="11" name="TextBox 11"/>
          <p:cNvSpPr txBox="1"/>
          <p:nvPr/>
        </p:nvSpPr>
        <p:spPr>
          <a:xfrm>
            <a:off x="8022762" y="2712087"/>
            <a:ext cx="2242476" cy="2066925"/>
          </a:xfrm>
          <a:prstGeom prst="rect">
            <a:avLst/>
          </a:prstGeom>
        </p:spPr>
        <p:txBody>
          <a:bodyPr lIns="0" tIns="0" rIns="0" bIns="0" rtlCol="0" anchor="t">
            <a:spAutoFit/>
          </a:bodyPr>
          <a:lstStyle/>
          <a:p>
            <a:pPr algn="ctr">
              <a:lnSpc>
                <a:spcPts val="16800"/>
              </a:lnSpc>
              <a:spcBef>
                <a:spcPct val="0"/>
              </a:spcBef>
            </a:pPr>
            <a:r>
              <a:rPr lang="en-US" sz="12000">
                <a:solidFill>
                  <a:srgbClr val="FFFFFF"/>
                </a:solidFill>
                <a:latin typeface="Antonio Bold"/>
              </a:rPr>
              <a:t>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74109">
            <a:off x="13750972" y="-5392681"/>
            <a:ext cx="6230791" cy="798819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696879">
            <a:off x="-3811658" y="6034491"/>
            <a:ext cx="7623317" cy="977348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22795">
            <a:off x="6003823" y="7005342"/>
            <a:ext cx="6586426" cy="2706422"/>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22795">
            <a:off x="6103581" y="5799192"/>
            <a:ext cx="6586426" cy="2706422"/>
          </a:xfrm>
          <a:prstGeom prst="rect">
            <a:avLst/>
          </a:prstGeom>
        </p:spPr>
      </p:pic>
      <p:grpSp>
        <p:nvGrpSpPr>
          <p:cNvPr id="9" name="Group 9"/>
          <p:cNvGrpSpPr/>
          <p:nvPr/>
        </p:nvGrpSpPr>
        <p:grpSpPr>
          <a:xfrm rot="-10800000">
            <a:off x="12187732" y="7423906"/>
            <a:ext cx="4394141" cy="787715"/>
            <a:chOff x="0" y="0"/>
            <a:chExt cx="13373896" cy="2903220"/>
          </a:xfrm>
        </p:grpSpPr>
        <p:sp>
          <p:nvSpPr>
            <p:cNvPr id="10" name="Freeform 10"/>
            <p:cNvSpPr/>
            <p:nvPr/>
          </p:nvSpPr>
          <p:spPr>
            <a:xfrm>
              <a:off x="27940" y="76200"/>
              <a:ext cx="13297696" cy="2773680"/>
            </a:xfrm>
            <a:custGeom>
              <a:avLst/>
              <a:gdLst/>
              <a:ahLst/>
              <a:cxnLst/>
              <a:rect l="l" t="t" r="r" b="b"/>
              <a:pathLst>
                <a:path w="13297696" h="2773680">
                  <a:moveTo>
                    <a:pt x="12815096" y="1809750"/>
                  </a:moveTo>
                  <a:cubicBezTo>
                    <a:pt x="12728736" y="1809750"/>
                    <a:pt x="12647456" y="1832610"/>
                    <a:pt x="12577606" y="1871980"/>
                  </a:cubicBezTo>
                  <a:lnTo>
                    <a:pt x="10741186" y="35560"/>
                  </a:lnTo>
                  <a:cubicBezTo>
                    <a:pt x="10718326" y="12700"/>
                    <a:pt x="10686576" y="0"/>
                    <a:pt x="10653556" y="0"/>
                  </a:cubicBezTo>
                  <a:lnTo>
                    <a:pt x="124460" y="0"/>
                  </a:lnTo>
                  <a:cubicBezTo>
                    <a:pt x="55880" y="0"/>
                    <a:pt x="0" y="55880"/>
                    <a:pt x="0" y="124460"/>
                  </a:cubicBezTo>
                  <a:cubicBezTo>
                    <a:pt x="0" y="193040"/>
                    <a:pt x="55880" y="248920"/>
                    <a:pt x="124460" y="248920"/>
                  </a:cubicBezTo>
                  <a:lnTo>
                    <a:pt x="10602756" y="248920"/>
                  </a:lnTo>
                  <a:lnTo>
                    <a:pt x="12401076" y="2047240"/>
                  </a:lnTo>
                  <a:cubicBezTo>
                    <a:pt x="12357896" y="2119630"/>
                    <a:pt x="12333766" y="2203450"/>
                    <a:pt x="12333766" y="2292350"/>
                  </a:cubicBezTo>
                  <a:cubicBezTo>
                    <a:pt x="12333766" y="2557780"/>
                    <a:pt x="12549666" y="2773680"/>
                    <a:pt x="12815096" y="2773680"/>
                  </a:cubicBezTo>
                  <a:cubicBezTo>
                    <a:pt x="13080527" y="2773680"/>
                    <a:pt x="13296427" y="2557780"/>
                    <a:pt x="13296427" y="2292350"/>
                  </a:cubicBezTo>
                  <a:cubicBezTo>
                    <a:pt x="13297696" y="2025650"/>
                    <a:pt x="13081796" y="1809750"/>
                    <a:pt x="12815096" y="1809750"/>
                  </a:cubicBezTo>
                  <a:close/>
                </a:path>
              </a:pathLst>
            </a:custGeom>
            <a:solidFill>
              <a:srgbClr val="2E17EB"/>
            </a:solidFill>
          </p:spPr>
        </p:sp>
        <p:sp>
          <p:nvSpPr>
            <p:cNvPr id="11" name="Freeform 11"/>
            <p:cNvSpPr/>
            <p:nvPr/>
          </p:nvSpPr>
          <p:spPr>
            <a:xfrm>
              <a:off x="12630946" y="2155190"/>
              <a:ext cx="425451" cy="424180"/>
            </a:xfrm>
            <a:custGeom>
              <a:avLst/>
              <a:gdLst/>
              <a:ahLst/>
              <a:cxnLst/>
              <a:rect l="l" t="t" r="r" b="b"/>
              <a:pathLst>
                <a:path w="425451" h="424180">
                  <a:moveTo>
                    <a:pt x="212090" y="424180"/>
                  </a:moveTo>
                  <a:cubicBezTo>
                    <a:pt x="95250" y="424180"/>
                    <a:pt x="0" y="328930"/>
                    <a:pt x="0" y="212090"/>
                  </a:cubicBezTo>
                  <a:cubicBezTo>
                    <a:pt x="0" y="95250"/>
                    <a:pt x="95250" y="0"/>
                    <a:pt x="212090" y="0"/>
                  </a:cubicBezTo>
                  <a:cubicBezTo>
                    <a:pt x="328930" y="0"/>
                    <a:pt x="424180" y="95250"/>
                    <a:pt x="424180" y="212090"/>
                  </a:cubicBezTo>
                  <a:cubicBezTo>
                    <a:pt x="425451" y="328930"/>
                    <a:pt x="330200" y="424180"/>
                    <a:pt x="212090" y="424180"/>
                  </a:cubicBezTo>
                  <a:close/>
                </a:path>
              </a:pathLst>
            </a:custGeom>
            <a:solidFill>
              <a:srgbClr val="FFFFFF"/>
            </a:solidFill>
          </p:spPr>
        </p:sp>
      </p:grpSp>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22795">
            <a:off x="6150453" y="4627725"/>
            <a:ext cx="6586426" cy="2706422"/>
          </a:xfrm>
          <a:prstGeom prst="rect">
            <a:avLst/>
          </a:prstGeom>
        </p:spPr>
      </p:pic>
      <p:grpSp>
        <p:nvGrpSpPr>
          <p:cNvPr id="13" name="Group 13"/>
          <p:cNvGrpSpPr/>
          <p:nvPr/>
        </p:nvGrpSpPr>
        <p:grpSpPr>
          <a:xfrm>
            <a:off x="1882915" y="7561323"/>
            <a:ext cx="4646553" cy="876258"/>
            <a:chOff x="0" y="0"/>
            <a:chExt cx="13373896" cy="2903220"/>
          </a:xfrm>
        </p:grpSpPr>
        <p:sp>
          <p:nvSpPr>
            <p:cNvPr id="14" name="Freeform 14"/>
            <p:cNvSpPr/>
            <p:nvPr/>
          </p:nvSpPr>
          <p:spPr>
            <a:xfrm>
              <a:off x="27940" y="76200"/>
              <a:ext cx="13297696" cy="2773680"/>
            </a:xfrm>
            <a:custGeom>
              <a:avLst/>
              <a:gdLst/>
              <a:ahLst/>
              <a:cxnLst/>
              <a:rect l="l" t="t" r="r" b="b"/>
              <a:pathLst>
                <a:path w="13297696" h="2773680">
                  <a:moveTo>
                    <a:pt x="12815096" y="1809750"/>
                  </a:moveTo>
                  <a:cubicBezTo>
                    <a:pt x="12728736" y="1809750"/>
                    <a:pt x="12647456" y="1832610"/>
                    <a:pt x="12577606" y="1871980"/>
                  </a:cubicBezTo>
                  <a:lnTo>
                    <a:pt x="10741186" y="35560"/>
                  </a:lnTo>
                  <a:cubicBezTo>
                    <a:pt x="10718326" y="12700"/>
                    <a:pt x="10686576" y="0"/>
                    <a:pt x="10653556" y="0"/>
                  </a:cubicBezTo>
                  <a:lnTo>
                    <a:pt x="124460" y="0"/>
                  </a:lnTo>
                  <a:cubicBezTo>
                    <a:pt x="55880" y="0"/>
                    <a:pt x="0" y="55880"/>
                    <a:pt x="0" y="124460"/>
                  </a:cubicBezTo>
                  <a:cubicBezTo>
                    <a:pt x="0" y="193040"/>
                    <a:pt x="55880" y="248920"/>
                    <a:pt x="124460" y="248920"/>
                  </a:cubicBezTo>
                  <a:lnTo>
                    <a:pt x="10602756" y="248920"/>
                  </a:lnTo>
                  <a:lnTo>
                    <a:pt x="12401076" y="2047240"/>
                  </a:lnTo>
                  <a:cubicBezTo>
                    <a:pt x="12357896" y="2119630"/>
                    <a:pt x="12333766" y="2203450"/>
                    <a:pt x="12333766" y="2292350"/>
                  </a:cubicBezTo>
                  <a:cubicBezTo>
                    <a:pt x="12333766" y="2557780"/>
                    <a:pt x="12549666" y="2773680"/>
                    <a:pt x="12815096" y="2773680"/>
                  </a:cubicBezTo>
                  <a:cubicBezTo>
                    <a:pt x="13080527" y="2773680"/>
                    <a:pt x="13296427" y="2557780"/>
                    <a:pt x="13296427" y="2292350"/>
                  </a:cubicBezTo>
                  <a:cubicBezTo>
                    <a:pt x="13297696" y="2025650"/>
                    <a:pt x="13081796" y="1809750"/>
                    <a:pt x="12815096" y="1809750"/>
                  </a:cubicBezTo>
                  <a:close/>
                </a:path>
              </a:pathLst>
            </a:custGeom>
            <a:solidFill>
              <a:srgbClr val="B5EEF6"/>
            </a:solidFill>
          </p:spPr>
        </p:sp>
        <p:sp>
          <p:nvSpPr>
            <p:cNvPr id="15" name="Freeform 15"/>
            <p:cNvSpPr/>
            <p:nvPr/>
          </p:nvSpPr>
          <p:spPr>
            <a:xfrm>
              <a:off x="12630946" y="2155190"/>
              <a:ext cx="425451" cy="424180"/>
            </a:xfrm>
            <a:custGeom>
              <a:avLst/>
              <a:gdLst/>
              <a:ahLst/>
              <a:cxnLst/>
              <a:rect l="l" t="t" r="r" b="b"/>
              <a:pathLst>
                <a:path w="425451" h="424180">
                  <a:moveTo>
                    <a:pt x="212090" y="424180"/>
                  </a:moveTo>
                  <a:cubicBezTo>
                    <a:pt x="95250" y="424180"/>
                    <a:pt x="0" y="328930"/>
                    <a:pt x="0" y="212090"/>
                  </a:cubicBezTo>
                  <a:cubicBezTo>
                    <a:pt x="0" y="95250"/>
                    <a:pt x="95250" y="0"/>
                    <a:pt x="212090" y="0"/>
                  </a:cubicBezTo>
                  <a:cubicBezTo>
                    <a:pt x="328930" y="0"/>
                    <a:pt x="424180" y="95250"/>
                    <a:pt x="424180" y="212090"/>
                  </a:cubicBezTo>
                  <a:cubicBezTo>
                    <a:pt x="425451" y="328930"/>
                    <a:pt x="330200" y="424180"/>
                    <a:pt x="212090" y="424180"/>
                  </a:cubicBezTo>
                  <a:close/>
                </a:path>
              </a:pathLst>
            </a:custGeom>
            <a:solidFill>
              <a:srgbClr val="FFFFFF"/>
            </a:solidFill>
          </p:spPr>
        </p:sp>
      </p:grpSp>
      <p:grpSp>
        <p:nvGrpSpPr>
          <p:cNvPr id="16" name="Group 16"/>
          <p:cNvGrpSpPr/>
          <p:nvPr/>
        </p:nvGrpSpPr>
        <p:grpSpPr>
          <a:xfrm>
            <a:off x="12232677" y="5319932"/>
            <a:ext cx="3953462" cy="818329"/>
            <a:chOff x="0" y="0"/>
            <a:chExt cx="11553568" cy="2903220"/>
          </a:xfrm>
        </p:grpSpPr>
        <p:sp>
          <p:nvSpPr>
            <p:cNvPr id="17" name="Freeform 17"/>
            <p:cNvSpPr/>
            <p:nvPr/>
          </p:nvSpPr>
          <p:spPr>
            <a:xfrm>
              <a:off x="27940" y="76200"/>
              <a:ext cx="11477369" cy="2772410"/>
            </a:xfrm>
            <a:custGeom>
              <a:avLst/>
              <a:gdLst/>
              <a:ahLst/>
              <a:cxnLst/>
              <a:rect l="l" t="t" r="r" b="b"/>
              <a:pathLst>
                <a:path w="11477369" h="2772410">
                  <a:moveTo>
                    <a:pt x="11352908" y="0"/>
                  </a:moveTo>
                  <a:lnTo>
                    <a:pt x="2644140" y="0"/>
                  </a:lnTo>
                  <a:cubicBezTo>
                    <a:pt x="2611120" y="0"/>
                    <a:pt x="2579370" y="12700"/>
                    <a:pt x="2556510" y="36830"/>
                  </a:cubicBezTo>
                  <a:lnTo>
                    <a:pt x="718820" y="1871980"/>
                  </a:lnTo>
                  <a:cubicBezTo>
                    <a:pt x="648970" y="1832610"/>
                    <a:pt x="567690" y="1809750"/>
                    <a:pt x="481330" y="1809750"/>
                  </a:cubicBezTo>
                  <a:cubicBezTo>
                    <a:pt x="215900" y="1809750"/>
                    <a:pt x="0" y="2025650"/>
                    <a:pt x="0" y="2291080"/>
                  </a:cubicBezTo>
                  <a:cubicBezTo>
                    <a:pt x="0" y="2556510"/>
                    <a:pt x="215900" y="2772410"/>
                    <a:pt x="481330" y="2772410"/>
                  </a:cubicBezTo>
                  <a:cubicBezTo>
                    <a:pt x="746760" y="2772410"/>
                    <a:pt x="962660" y="2556510"/>
                    <a:pt x="962660" y="2291080"/>
                  </a:cubicBezTo>
                  <a:cubicBezTo>
                    <a:pt x="962660" y="2200910"/>
                    <a:pt x="938530" y="2117090"/>
                    <a:pt x="895350" y="2045970"/>
                  </a:cubicBezTo>
                  <a:lnTo>
                    <a:pt x="2694940" y="247650"/>
                  </a:lnTo>
                  <a:lnTo>
                    <a:pt x="11352908" y="247650"/>
                  </a:lnTo>
                  <a:cubicBezTo>
                    <a:pt x="11421488" y="247650"/>
                    <a:pt x="11477369" y="191770"/>
                    <a:pt x="11477369" y="123190"/>
                  </a:cubicBezTo>
                  <a:cubicBezTo>
                    <a:pt x="11477369" y="54610"/>
                    <a:pt x="11421488" y="0"/>
                    <a:pt x="11352908" y="0"/>
                  </a:cubicBezTo>
                  <a:close/>
                </a:path>
              </a:pathLst>
            </a:custGeom>
            <a:solidFill>
              <a:srgbClr val="B5EEF6"/>
            </a:solidFill>
          </p:spPr>
        </p:sp>
        <p:sp>
          <p:nvSpPr>
            <p:cNvPr id="18" name="Freeform 18"/>
            <p:cNvSpPr/>
            <p:nvPr/>
          </p:nvSpPr>
          <p:spPr>
            <a:xfrm>
              <a:off x="297180" y="2155190"/>
              <a:ext cx="424180" cy="424180"/>
            </a:xfrm>
            <a:custGeom>
              <a:avLst/>
              <a:gdLst/>
              <a:ahLst/>
              <a:cxnLst/>
              <a:rect l="l" t="t" r="r" b="b"/>
              <a:pathLst>
                <a:path w="424180" h="424180">
                  <a:moveTo>
                    <a:pt x="212090" y="424180"/>
                  </a:moveTo>
                  <a:cubicBezTo>
                    <a:pt x="328930" y="424180"/>
                    <a:pt x="424180" y="328930"/>
                    <a:pt x="424180" y="212090"/>
                  </a:cubicBezTo>
                  <a:cubicBezTo>
                    <a:pt x="424180" y="95250"/>
                    <a:pt x="328930" y="0"/>
                    <a:pt x="212090" y="0"/>
                  </a:cubicBezTo>
                  <a:cubicBezTo>
                    <a:pt x="95250" y="0"/>
                    <a:pt x="0" y="95250"/>
                    <a:pt x="0" y="212090"/>
                  </a:cubicBezTo>
                  <a:cubicBezTo>
                    <a:pt x="0" y="328930"/>
                    <a:pt x="95250" y="424180"/>
                    <a:pt x="212090" y="424180"/>
                  </a:cubicBezTo>
                  <a:close/>
                </a:path>
              </a:pathLst>
            </a:custGeom>
            <a:solidFill>
              <a:srgbClr val="FFFFFF"/>
            </a:solidFill>
          </p:spPr>
        </p:sp>
      </p:grpSp>
      <p:sp>
        <p:nvSpPr>
          <p:cNvPr id="19" name="TextBox 19"/>
          <p:cNvSpPr txBox="1"/>
          <p:nvPr/>
        </p:nvSpPr>
        <p:spPr>
          <a:xfrm>
            <a:off x="1155857" y="6753072"/>
            <a:ext cx="4670105" cy="1961691"/>
          </a:xfrm>
          <a:prstGeom prst="rect">
            <a:avLst/>
          </a:prstGeom>
        </p:spPr>
        <p:txBody>
          <a:bodyPr lIns="0" tIns="0" rIns="0" bIns="0" rtlCol="0" anchor="t">
            <a:spAutoFit/>
          </a:bodyPr>
          <a:lstStyle/>
          <a:p>
            <a:pPr>
              <a:lnSpc>
                <a:spcPts val="3900"/>
              </a:lnSpc>
            </a:pPr>
            <a:r>
              <a:rPr lang="zh-CN" altLang="en-US" sz="2600" dirty="0">
                <a:solidFill>
                  <a:srgbClr val="282828"/>
                </a:solidFill>
                <a:ea typeface="思源黑体-粗体"/>
              </a:rPr>
              <a:t>依靠工匠精神树立集体荣誉观，养成良好习惯</a:t>
            </a:r>
            <a:endParaRPr lang="en-US" altLang="zh-CN" sz="2600" dirty="0">
              <a:solidFill>
                <a:srgbClr val="282828"/>
              </a:solidFill>
              <a:ea typeface="思源黑体-粗体"/>
            </a:endParaRPr>
          </a:p>
          <a:p>
            <a:pPr>
              <a:lnSpc>
                <a:spcPts val="3900"/>
              </a:lnSpc>
            </a:pPr>
            <a:r>
              <a:rPr lang="zh-CN" altLang="en-US" sz="2600" dirty="0">
                <a:solidFill>
                  <a:srgbClr val="282828"/>
                </a:solidFill>
                <a:ea typeface="思源黑体-粗体"/>
              </a:rPr>
              <a:t>建立健全班干部队伍，创建和谐师生关系</a:t>
            </a:r>
            <a:endParaRPr lang="en-US" sz="2600" dirty="0">
              <a:solidFill>
                <a:srgbClr val="282828"/>
              </a:solidFill>
              <a:ea typeface="思源黑体-粗体"/>
            </a:endParaRPr>
          </a:p>
        </p:txBody>
      </p:sp>
      <p:sp>
        <p:nvSpPr>
          <p:cNvPr id="20" name="TextBox 20"/>
          <p:cNvSpPr txBox="1"/>
          <p:nvPr/>
        </p:nvSpPr>
        <p:spPr>
          <a:xfrm>
            <a:off x="13056299" y="4334484"/>
            <a:ext cx="4766509" cy="1961691"/>
          </a:xfrm>
          <a:prstGeom prst="rect">
            <a:avLst/>
          </a:prstGeom>
        </p:spPr>
        <p:txBody>
          <a:bodyPr lIns="0" tIns="0" rIns="0" bIns="0" rtlCol="0" anchor="t">
            <a:spAutoFit/>
          </a:bodyPr>
          <a:lstStyle/>
          <a:p>
            <a:pPr>
              <a:lnSpc>
                <a:spcPts val="3900"/>
              </a:lnSpc>
            </a:pPr>
            <a:r>
              <a:rPr lang="zh-CN" altLang="en-US" sz="2600" dirty="0">
                <a:solidFill>
                  <a:srgbClr val="282828"/>
                </a:solidFill>
                <a:ea typeface="思源黑体-粗体"/>
              </a:rPr>
              <a:t>增强班级凝聚力，结合学生实际情况开展活动</a:t>
            </a:r>
            <a:endParaRPr lang="en-US" altLang="zh-CN" sz="2600" dirty="0">
              <a:solidFill>
                <a:srgbClr val="282828"/>
              </a:solidFill>
              <a:ea typeface="思源黑体-粗体"/>
            </a:endParaRPr>
          </a:p>
          <a:p>
            <a:pPr>
              <a:lnSpc>
                <a:spcPts val="3900"/>
              </a:lnSpc>
            </a:pPr>
            <a:r>
              <a:rPr lang="zh-CN" altLang="en-US" sz="2600" dirty="0">
                <a:solidFill>
                  <a:srgbClr val="282828"/>
                </a:solidFill>
                <a:ea typeface="思源黑体-粗体"/>
              </a:rPr>
              <a:t>帮助三年制毕业生尽快适应工作岗位</a:t>
            </a:r>
            <a:endParaRPr lang="en-US" sz="2600" dirty="0">
              <a:solidFill>
                <a:srgbClr val="282828"/>
              </a:solidFill>
              <a:ea typeface="思源黑体-粗体"/>
            </a:endParaRPr>
          </a:p>
        </p:txBody>
      </p:sp>
      <p:sp>
        <p:nvSpPr>
          <p:cNvPr id="21" name="TextBox 21"/>
          <p:cNvSpPr txBox="1"/>
          <p:nvPr/>
        </p:nvSpPr>
        <p:spPr>
          <a:xfrm>
            <a:off x="13120355" y="8346044"/>
            <a:ext cx="4766509" cy="1461554"/>
          </a:xfrm>
          <a:prstGeom prst="rect">
            <a:avLst/>
          </a:prstGeom>
        </p:spPr>
        <p:txBody>
          <a:bodyPr lIns="0" tIns="0" rIns="0" bIns="0" rtlCol="0" anchor="t">
            <a:spAutoFit/>
          </a:bodyPr>
          <a:lstStyle/>
          <a:p>
            <a:pPr>
              <a:lnSpc>
                <a:spcPts val="3900"/>
              </a:lnSpc>
            </a:pPr>
            <a:r>
              <a:rPr lang="zh-CN" altLang="en-US" sz="2600" dirty="0">
                <a:solidFill>
                  <a:srgbClr val="282828"/>
                </a:solidFill>
                <a:ea typeface="思源黑体-粗体"/>
              </a:rPr>
              <a:t>加强专业了解，加强技能训练</a:t>
            </a:r>
            <a:endParaRPr lang="en-US" altLang="zh-CN" sz="2600" dirty="0">
              <a:solidFill>
                <a:srgbClr val="282828"/>
              </a:solidFill>
              <a:ea typeface="思源黑体-粗体"/>
            </a:endParaRPr>
          </a:p>
          <a:p>
            <a:pPr>
              <a:lnSpc>
                <a:spcPts val="3900"/>
              </a:lnSpc>
            </a:pPr>
            <a:r>
              <a:rPr lang="zh-CN" altLang="en-US" sz="2600" dirty="0">
                <a:solidFill>
                  <a:srgbClr val="282828"/>
                </a:solidFill>
                <a:ea typeface="思源黑体-粗体"/>
              </a:rPr>
              <a:t>将工匠精神和正确的就业观融入思政教育</a:t>
            </a:r>
            <a:endParaRPr lang="en-US" sz="2600" dirty="0">
              <a:solidFill>
                <a:srgbClr val="282828"/>
              </a:solidFill>
              <a:ea typeface="思源黑体-粗体"/>
            </a:endParaRPr>
          </a:p>
        </p:txBody>
      </p:sp>
      <p:sp>
        <p:nvSpPr>
          <p:cNvPr id="22" name="TextBox 22"/>
          <p:cNvSpPr txBox="1"/>
          <p:nvPr/>
        </p:nvSpPr>
        <p:spPr>
          <a:xfrm>
            <a:off x="1082674" y="5937273"/>
            <a:ext cx="4388046" cy="638175"/>
          </a:xfrm>
          <a:prstGeom prst="rect">
            <a:avLst/>
          </a:prstGeom>
        </p:spPr>
        <p:txBody>
          <a:bodyPr lIns="0" tIns="0" rIns="0" bIns="0" rtlCol="0" anchor="t">
            <a:spAutoFit/>
          </a:bodyPr>
          <a:lstStyle/>
          <a:p>
            <a:pPr algn="r">
              <a:lnSpc>
                <a:spcPts val="5040"/>
              </a:lnSpc>
            </a:pPr>
            <a:r>
              <a:rPr lang="zh-CN" altLang="en-US" sz="4200" dirty="0">
                <a:solidFill>
                  <a:srgbClr val="282828"/>
                </a:solidFill>
                <a:ea typeface="思源黑体-粗体 Bold"/>
              </a:rPr>
              <a:t>第一学年</a:t>
            </a:r>
            <a:endParaRPr lang="en-US" sz="4200" dirty="0">
              <a:solidFill>
                <a:srgbClr val="282828"/>
              </a:solidFill>
              <a:ea typeface="思源黑体-粗体 Bold"/>
            </a:endParaRPr>
          </a:p>
        </p:txBody>
      </p:sp>
      <p:sp>
        <p:nvSpPr>
          <p:cNvPr id="23" name="TextBox 23"/>
          <p:cNvSpPr txBox="1"/>
          <p:nvPr/>
        </p:nvSpPr>
        <p:spPr>
          <a:xfrm>
            <a:off x="13056793" y="3578660"/>
            <a:ext cx="4388046" cy="638175"/>
          </a:xfrm>
          <a:prstGeom prst="rect">
            <a:avLst/>
          </a:prstGeom>
        </p:spPr>
        <p:txBody>
          <a:bodyPr lIns="0" tIns="0" rIns="0" bIns="0" rtlCol="0" anchor="t">
            <a:spAutoFit/>
          </a:bodyPr>
          <a:lstStyle/>
          <a:p>
            <a:pPr>
              <a:lnSpc>
                <a:spcPts val="5040"/>
              </a:lnSpc>
            </a:pPr>
            <a:r>
              <a:rPr lang="zh-CN" altLang="en-US" sz="4200" dirty="0">
                <a:solidFill>
                  <a:srgbClr val="282828"/>
                </a:solidFill>
                <a:ea typeface="思源黑体-粗体 Bold"/>
              </a:rPr>
              <a:t>第三学年</a:t>
            </a:r>
            <a:endParaRPr lang="en-US" sz="4200" dirty="0">
              <a:solidFill>
                <a:srgbClr val="282828"/>
              </a:solidFill>
              <a:ea typeface="思源黑体-粗体 Bold"/>
            </a:endParaRPr>
          </a:p>
        </p:txBody>
      </p:sp>
      <p:sp>
        <p:nvSpPr>
          <p:cNvPr id="24" name="TextBox 24"/>
          <p:cNvSpPr txBox="1"/>
          <p:nvPr/>
        </p:nvSpPr>
        <p:spPr>
          <a:xfrm>
            <a:off x="13130500" y="7224839"/>
            <a:ext cx="4388046" cy="638175"/>
          </a:xfrm>
          <a:prstGeom prst="rect">
            <a:avLst/>
          </a:prstGeom>
        </p:spPr>
        <p:txBody>
          <a:bodyPr lIns="0" tIns="0" rIns="0" bIns="0" rtlCol="0" anchor="t">
            <a:spAutoFit/>
          </a:bodyPr>
          <a:lstStyle/>
          <a:p>
            <a:pPr>
              <a:lnSpc>
                <a:spcPts val="5040"/>
              </a:lnSpc>
            </a:pPr>
            <a:r>
              <a:rPr lang="zh-CN" altLang="en-US" sz="4200" dirty="0">
                <a:solidFill>
                  <a:srgbClr val="282828"/>
                </a:solidFill>
                <a:ea typeface="思源黑体-粗体 Bold"/>
              </a:rPr>
              <a:t>第二学年</a:t>
            </a:r>
            <a:endParaRPr lang="en-US" sz="4200" dirty="0">
              <a:solidFill>
                <a:srgbClr val="282828"/>
              </a:solidFill>
              <a:ea typeface="思源黑体-粗体 Bold"/>
            </a:endParaRPr>
          </a:p>
        </p:txBody>
      </p:sp>
      <p:pic>
        <p:nvPicPr>
          <p:cNvPr id="25" name="Picture 7">
            <a:extLst>
              <a:ext uri="{FF2B5EF4-FFF2-40B4-BE49-F238E27FC236}">
                <a16:creationId xmlns:a16="http://schemas.microsoft.com/office/drawing/2014/main" id="{816451AA-2A96-F01F-5020-D1044A17C59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22795">
            <a:off x="5985245" y="3232085"/>
            <a:ext cx="6586426" cy="2706422"/>
          </a:xfrm>
          <a:prstGeom prst="rect">
            <a:avLst/>
          </a:prstGeom>
        </p:spPr>
      </p:pic>
      <p:pic>
        <p:nvPicPr>
          <p:cNvPr id="27" name="Picture 5">
            <a:extLst>
              <a:ext uri="{FF2B5EF4-FFF2-40B4-BE49-F238E27FC236}">
                <a16:creationId xmlns:a16="http://schemas.microsoft.com/office/drawing/2014/main" id="{ACCB6EBF-5662-8EBF-DC06-9C2B1BFEF9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22795">
            <a:off x="6071665" y="1874813"/>
            <a:ext cx="6586426" cy="2706422"/>
          </a:xfrm>
          <a:prstGeom prst="rect">
            <a:avLst/>
          </a:prstGeom>
        </p:spPr>
      </p:pic>
      <p:sp>
        <p:nvSpPr>
          <p:cNvPr id="31" name="TextBox 22">
            <a:extLst>
              <a:ext uri="{FF2B5EF4-FFF2-40B4-BE49-F238E27FC236}">
                <a16:creationId xmlns:a16="http://schemas.microsoft.com/office/drawing/2014/main" id="{2B6032B0-D8E9-5996-075A-654396E40754}"/>
              </a:ext>
            </a:extLst>
          </p:cNvPr>
          <p:cNvSpPr txBox="1"/>
          <p:nvPr/>
        </p:nvSpPr>
        <p:spPr>
          <a:xfrm>
            <a:off x="1255514" y="1763332"/>
            <a:ext cx="4388046" cy="638175"/>
          </a:xfrm>
          <a:prstGeom prst="rect">
            <a:avLst/>
          </a:prstGeom>
        </p:spPr>
        <p:txBody>
          <a:bodyPr lIns="0" tIns="0" rIns="0" bIns="0" rtlCol="0" anchor="t">
            <a:spAutoFit/>
          </a:bodyPr>
          <a:lstStyle/>
          <a:p>
            <a:pPr algn="r">
              <a:lnSpc>
                <a:spcPts val="5040"/>
              </a:lnSpc>
            </a:pPr>
            <a:r>
              <a:rPr lang="zh-CN" altLang="en-US" sz="4200" dirty="0">
                <a:solidFill>
                  <a:srgbClr val="282828"/>
                </a:solidFill>
                <a:ea typeface="思源黑体-粗体 Bold"/>
              </a:rPr>
              <a:t>第四学年</a:t>
            </a:r>
            <a:endParaRPr lang="en-US" sz="4200" dirty="0">
              <a:solidFill>
                <a:srgbClr val="282828"/>
              </a:solidFill>
              <a:ea typeface="思源黑体-粗体 Bold"/>
            </a:endParaRPr>
          </a:p>
        </p:txBody>
      </p:sp>
      <p:sp>
        <p:nvSpPr>
          <p:cNvPr id="32" name="TextBox 19">
            <a:extLst>
              <a:ext uri="{FF2B5EF4-FFF2-40B4-BE49-F238E27FC236}">
                <a16:creationId xmlns:a16="http://schemas.microsoft.com/office/drawing/2014/main" id="{E88FC5A2-1ED7-21B7-CA07-59D1AEFB1F47}"/>
              </a:ext>
            </a:extLst>
          </p:cNvPr>
          <p:cNvSpPr txBox="1"/>
          <p:nvPr/>
        </p:nvSpPr>
        <p:spPr>
          <a:xfrm>
            <a:off x="1163216" y="2631263"/>
            <a:ext cx="4670105" cy="1961691"/>
          </a:xfrm>
          <a:prstGeom prst="rect">
            <a:avLst/>
          </a:prstGeom>
        </p:spPr>
        <p:txBody>
          <a:bodyPr lIns="0" tIns="0" rIns="0" bIns="0" rtlCol="0" anchor="t">
            <a:spAutoFit/>
          </a:bodyPr>
          <a:lstStyle/>
          <a:p>
            <a:pPr>
              <a:lnSpc>
                <a:spcPts val="3900"/>
              </a:lnSpc>
            </a:pPr>
            <a:r>
              <a:rPr lang="zh-CN" altLang="en-US" sz="2600" dirty="0">
                <a:solidFill>
                  <a:srgbClr val="282828"/>
                </a:solidFill>
                <a:ea typeface="思源黑体-粗体"/>
              </a:rPr>
              <a:t>在班级管理常规中渗透“工匠精神”，加强技能学习</a:t>
            </a:r>
            <a:endParaRPr lang="en-US" altLang="zh-CN" sz="2600" dirty="0">
              <a:solidFill>
                <a:srgbClr val="282828"/>
              </a:solidFill>
              <a:ea typeface="思源黑体-粗体"/>
            </a:endParaRPr>
          </a:p>
          <a:p>
            <a:pPr>
              <a:lnSpc>
                <a:spcPts val="3900"/>
              </a:lnSpc>
            </a:pPr>
            <a:r>
              <a:rPr lang="zh-CN" altLang="en-US" sz="2600" dirty="0">
                <a:solidFill>
                  <a:srgbClr val="282828"/>
                </a:solidFill>
                <a:ea typeface="思源黑体-粗体"/>
              </a:rPr>
              <a:t>帮助学生更好的了解行业环境，做好短期的职业规划</a:t>
            </a:r>
            <a:endParaRPr lang="en-US" sz="2600" dirty="0">
              <a:solidFill>
                <a:srgbClr val="282828"/>
              </a:solidFill>
              <a:ea typeface="思源黑体-粗体"/>
            </a:endParaRPr>
          </a:p>
        </p:txBody>
      </p:sp>
      <p:sp>
        <p:nvSpPr>
          <p:cNvPr id="36" name="TextBox 23">
            <a:extLst>
              <a:ext uri="{FF2B5EF4-FFF2-40B4-BE49-F238E27FC236}">
                <a16:creationId xmlns:a16="http://schemas.microsoft.com/office/drawing/2014/main" id="{36ACC48F-4AD2-E78F-E3EB-21213741BFFD}"/>
              </a:ext>
            </a:extLst>
          </p:cNvPr>
          <p:cNvSpPr txBox="1"/>
          <p:nvPr/>
        </p:nvSpPr>
        <p:spPr>
          <a:xfrm>
            <a:off x="13130500" y="417459"/>
            <a:ext cx="4388046" cy="638175"/>
          </a:xfrm>
          <a:prstGeom prst="rect">
            <a:avLst/>
          </a:prstGeom>
        </p:spPr>
        <p:txBody>
          <a:bodyPr lIns="0" tIns="0" rIns="0" bIns="0" rtlCol="0" anchor="t">
            <a:spAutoFit/>
          </a:bodyPr>
          <a:lstStyle/>
          <a:p>
            <a:pPr>
              <a:lnSpc>
                <a:spcPts val="5040"/>
              </a:lnSpc>
            </a:pPr>
            <a:r>
              <a:rPr lang="zh-CN" altLang="en-US" sz="4200" dirty="0">
                <a:solidFill>
                  <a:srgbClr val="282828"/>
                </a:solidFill>
                <a:ea typeface="思源黑体-粗体 Bold"/>
              </a:rPr>
              <a:t>第五学年</a:t>
            </a:r>
            <a:endParaRPr lang="en-US" sz="4200" dirty="0">
              <a:solidFill>
                <a:srgbClr val="282828"/>
              </a:solidFill>
              <a:ea typeface="思源黑体-粗体 Bold"/>
            </a:endParaRPr>
          </a:p>
        </p:txBody>
      </p:sp>
      <p:sp>
        <p:nvSpPr>
          <p:cNvPr id="37" name="TextBox 20">
            <a:extLst>
              <a:ext uri="{FF2B5EF4-FFF2-40B4-BE49-F238E27FC236}">
                <a16:creationId xmlns:a16="http://schemas.microsoft.com/office/drawing/2014/main" id="{7D56A7F6-9A8F-4BB3-7B83-F68F26770C0D}"/>
              </a:ext>
            </a:extLst>
          </p:cNvPr>
          <p:cNvSpPr txBox="1"/>
          <p:nvPr/>
        </p:nvSpPr>
        <p:spPr>
          <a:xfrm>
            <a:off x="13086196" y="1071169"/>
            <a:ext cx="4766509" cy="1961691"/>
          </a:xfrm>
          <a:prstGeom prst="rect">
            <a:avLst/>
          </a:prstGeom>
        </p:spPr>
        <p:txBody>
          <a:bodyPr lIns="0" tIns="0" rIns="0" bIns="0" rtlCol="0" anchor="t">
            <a:spAutoFit/>
          </a:bodyPr>
          <a:lstStyle/>
          <a:p>
            <a:pPr>
              <a:lnSpc>
                <a:spcPts val="3900"/>
              </a:lnSpc>
            </a:pPr>
            <a:r>
              <a:rPr lang="zh-CN" altLang="en-US" sz="2600" dirty="0">
                <a:solidFill>
                  <a:srgbClr val="282828"/>
                </a:solidFill>
                <a:ea typeface="思源黑体-粗体"/>
              </a:rPr>
              <a:t>做好顶岗实习学生回访工作，进一步优化班级建设方案</a:t>
            </a:r>
            <a:endParaRPr lang="en-US" altLang="zh-CN" sz="2600" dirty="0">
              <a:solidFill>
                <a:srgbClr val="282828"/>
              </a:solidFill>
              <a:ea typeface="思源黑体-粗体"/>
            </a:endParaRPr>
          </a:p>
          <a:p>
            <a:pPr>
              <a:lnSpc>
                <a:spcPts val="3900"/>
              </a:lnSpc>
            </a:pPr>
            <a:r>
              <a:rPr lang="zh-CN" altLang="en-US" sz="2600" dirty="0">
                <a:solidFill>
                  <a:srgbClr val="282828"/>
                </a:solidFill>
                <a:ea typeface="思源黑体-粗体"/>
              </a:rPr>
              <a:t>帮助学生快速融入职场，践行工匠精神</a:t>
            </a:r>
            <a:endParaRPr lang="en-US" sz="2600" dirty="0">
              <a:solidFill>
                <a:srgbClr val="282828"/>
              </a:solidFill>
              <a:ea typeface="思源黑体-粗体"/>
            </a:endParaRPr>
          </a:p>
        </p:txBody>
      </p:sp>
      <p:grpSp>
        <p:nvGrpSpPr>
          <p:cNvPr id="44" name="Group 16">
            <a:extLst>
              <a:ext uri="{FF2B5EF4-FFF2-40B4-BE49-F238E27FC236}">
                <a16:creationId xmlns:a16="http://schemas.microsoft.com/office/drawing/2014/main" id="{6C5C280A-5963-D6FE-B385-C68C4912D08D}"/>
              </a:ext>
            </a:extLst>
          </p:cNvPr>
          <p:cNvGrpSpPr/>
          <p:nvPr/>
        </p:nvGrpSpPr>
        <p:grpSpPr>
          <a:xfrm>
            <a:off x="12216164" y="2490860"/>
            <a:ext cx="3953462" cy="818329"/>
            <a:chOff x="0" y="0"/>
            <a:chExt cx="11553568" cy="2903220"/>
          </a:xfrm>
        </p:grpSpPr>
        <p:sp>
          <p:nvSpPr>
            <p:cNvPr id="45" name="Freeform 17">
              <a:extLst>
                <a:ext uri="{FF2B5EF4-FFF2-40B4-BE49-F238E27FC236}">
                  <a16:creationId xmlns:a16="http://schemas.microsoft.com/office/drawing/2014/main" id="{B7D447F8-60DA-871C-062F-33C3FAAFE2DF}"/>
                </a:ext>
              </a:extLst>
            </p:cNvPr>
            <p:cNvSpPr/>
            <p:nvPr/>
          </p:nvSpPr>
          <p:spPr>
            <a:xfrm>
              <a:off x="27940" y="76200"/>
              <a:ext cx="11477369" cy="2772410"/>
            </a:xfrm>
            <a:custGeom>
              <a:avLst/>
              <a:gdLst/>
              <a:ahLst/>
              <a:cxnLst/>
              <a:rect l="l" t="t" r="r" b="b"/>
              <a:pathLst>
                <a:path w="11477369" h="2772410">
                  <a:moveTo>
                    <a:pt x="11352908" y="0"/>
                  </a:moveTo>
                  <a:lnTo>
                    <a:pt x="2644140" y="0"/>
                  </a:lnTo>
                  <a:cubicBezTo>
                    <a:pt x="2611120" y="0"/>
                    <a:pt x="2579370" y="12700"/>
                    <a:pt x="2556510" y="36830"/>
                  </a:cubicBezTo>
                  <a:lnTo>
                    <a:pt x="718820" y="1871980"/>
                  </a:lnTo>
                  <a:cubicBezTo>
                    <a:pt x="648970" y="1832610"/>
                    <a:pt x="567690" y="1809750"/>
                    <a:pt x="481330" y="1809750"/>
                  </a:cubicBezTo>
                  <a:cubicBezTo>
                    <a:pt x="215900" y="1809750"/>
                    <a:pt x="0" y="2025650"/>
                    <a:pt x="0" y="2291080"/>
                  </a:cubicBezTo>
                  <a:cubicBezTo>
                    <a:pt x="0" y="2556510"/>
                    <a:pt x="215900" y="2772410"/>
                    <a:pt x="481330" y="2772410"/>
                  </a:cubicBezTo>
                  <a:cubicBezTo>
                    <a:pt x="746760" y="2772410"/>
                    <a:pt x="962660" y="2556510"/>
                    <a:pt x="962660" y="2291080"/>
                  </a:cubicBezTo>
                  <a:cubicBezTo>
                    <a:pt x="962660" y="2200910"/>
                    <a:pt x="938530" y="2117090"/>
                    <a:pt x="895350" y="2045970"/>
                  </a:cubicBezTo>
                  <a:lnTo>
                    <a:pt x="2694940" y="247650"/>
                  </a:lnTo>
                  <a:lnTo>
                    <a:pt x="11352908" y="247650"/>
                  </a:lnTo>
                  <a:cubicBezTo>
                    <a:pt x="11421488" y="247650"/>
                    <a:pt x="11477369" y="191770"/>
                    <a:pt x="11477369" y="123190"/>
                  </a:cubicBezTo>
                  <a:cubicBezTo>
                    <a:pt x="11477369" y="54610"/>
                    <a:pt x="11421488" y="0"/>
                    <a:pt x="11352908" y="0"/>
                  </a:cubicBezTo>
                  <a:close/>
                </a:path>
              </a:pathLst>
            </a:custGeom>
            <a:solidFill>
              <a:srgbClr val="B5EEF6"/>
            </a:solidFill>
          </p:spPr>
        </p:sp>
        <p:sp>
          <p:nvSpPr>
            <p:cNvPr id="46" name="Freeform 18">
              <a:extLst>
                <a:ext uri="{FF2B5EF4-FFF2-40B4-BE49-F238E27FC236}">
                  <a16:creationId xmlns:a16="http://schemas.microsoft.com/office/drawing/2014/main" id="{BEF92316-0A36-3121-BD63-560DAFC7B0A0}"/>
                </a:ext>
              </a:extLst>
            </p:cNvPr>
            <p:cNvSpPr/>
            <p:nvPr/>
          </p:nvSpPr>
          <p:spPr>
            <a:xfrm>
              <a:off x="297180" y="2155190"/>
              <a:ext cx="424180" cy="424180"/>
            </a:xfrm>
            <a:custGeom>
              <a:avLst/>
              <a:gdLst/>
              <a:ahLst/>
              <a:cxnLst/>
              <a:rect l="l" t="t" r="r" b="b"/>
              <a:pathLst>
                <a:path w="424180" h="424180">
                  <a:moveTo>
                    <a:pt x="212090" y="424180"/>
                  </a:moveTo>
                  <a:cubicBezTo>
                    <a:pt x="328930" y="424180"/>
                    <a:pt x="424180" y="328930"/>
                    <a:pt x="424180" y="212090"/>
                  </a:cubicBezTo>
                  <a:cubicBezTo>
                    <a:pt x="424180" y="95250"/>
                    <a:pt x="328930" y="0"/>
                    <a:pt x="212090" y="0"/>
                  </a:cubicBezTo>
                  <a:cubicBezTo>
                    <a:pt x="95250" y="0"/>
                    <a:pt x="0" y="95250"/>
                    <a:pt x="0" y="212090"/>
                  </a:cubicBezTo>
                  <a:cubicBezTo>
                    <a:pt x="0" y="328930"/>
                    <a:pt x="95250" y="424180"/>
                    <a:pt x="212090" y="424180"/>
                  </a:cubicBezTo>
                  <a:close/>
                </a:path>
              </a:pathLst>
            </a:custGeom>
            <a:solidFill>
              <a:srgbClr val="FFFFFF"/>
            </a:solidFill>
          </p:spPr>
        </p:sp>
      </p:grpSp>
      <p:grpSp>
        <p:nvGrpSpPr>
          <p:cNvPr id="47" name="Group 9">
            <a:extLst>
              <a:ext uri="{FF2B5EF4-FFF2-40B4-BE49-F238E27FC236}">
                <a16:creationId xmlns:a16="http://schemas.microsoft.com/office/drawing/2014/main" id="{2E1EBE38-4F16-60AF-F051-F34332A994A1}"/>
              </a:ext>
            </a:extLst>
          </p:cNvPr>
          <p:cNvGrpSpPr/>
          <p:nvPr/>
        </p:nvGrpSpPr>
        <p:grpSpPr>
          <a:xfrm>
            <a:off x="1877201" y="3616027"/>
            <a:ext cx="4394141" cy="787715"/>
            <a:chOff x="0" y="0"/>
            <a:chExt cx="13373896" cy="2903220"/>
          </a:xfrm>
        </p:grpSpPr>
        <p:sp>
          <p:nvSpPr>
            <p:cNvPr id="48" name="Freeform 10">
              <a:extLst>
                <a:ext uri="{FF2B5EF4-FFF2-40B4-BE49-F238E27FC236}">
                  <a16:creationId xmlns:a16="http://schemas.microsoft.com/office/drawing/2014/main" id="{672D0485-3FA3-FE47-40F6-E7294CB1D8E3}"/>
                </a:ext>
              </a:extLst>
            </p:cNvPr>
            <p:cNvSpPr/>
            <p:nvPr/>
          </p:nvSpPr>
          <p:spPr>
            <a:xfrm>
              <a:off x="27940" y="76200"/>
              <a:ext cx="13297696" cy="2773680"/>
            </a:xfrm>
            <a:custGeom>
              <a:avLst/>
              <a:gdLst/>
              <a:ahLst/>
              <a:cxnLst/>
              <a:rect l="l" t="t" r="r" b="b"/>
              <a:pathLst>
                <a:path w="13297696" h="2773680">
                  <a:moveTo>
                    <a:pt x="12815096" y="1809750"/>
                  </a:moveTo>
                  <a:cubicBezTo>
                    <a:pt x="12728736" y="1809750"/>
                    <a:pt x="12647456" y="1832610"/>
                    <a:pt x="12577606" y="1871980"/>
                  </a:cubicBezTo>
                  <a:lnTo>
                    <a:pt x="10741186" y="35560"/>
                  </a:lnTo>
                  <a:cubicBezTo>
                    <a:pt x="10718326" y="12700"/>
                    <a:pt x="10686576" y="0"/>
                    <a:pt x="10653556" y="0"/>
                  </a:cubicBezTo>
                  <a:lnTo>
                    <a:pt x="124460" y="0"/>
                  </a:lnTo>
                  <a:cubicBezTo>
                    <a:pt x="55880" y="0"/>
                    <a:pt x="0" y="55880"/>
                    <a:pt x="0" y="124460"/>
                  </a:cubicBezTo>
                  <a:cubicBezTo>
                    <a:pt x="0" y="193040"/>
                    <a:pt x="55880" y="248920"/>
                    <a:pt x="124460" y="248920"/>
                  </a:cubicBezTo>
                  <a:lnTo>
                    <a:pt x="10602756" y="248920"/>
                  </a:lnTo>
                  <a:lnTo>
                    <a:pt x="12401076" y="2047240"/>
                  </a:lnTo>
                  <a:cubicBezTo>
                    <a:pt x="12357896" y="2119630"/>
                    <a:pt x="12333766" y="2203450"/>
                    <a:pt x="12333766" y="2292350"/>
                  </a:cubicBezTo>
                  <a:cubicBezTo>
                    <a:pt x="12333766" y="2557780"/>
                    <a:pt x="12549666" y="2773680"/>
                    <a:pt x="12815096" y="2773680"/>
                  </a:cubicBezTo>
                  <a:cubicBezTo>
                    <a:pt x="13080527" y="2773680"/>
                    <a:pt x="13296427" y="2557780"/>
                    <a:pt x="13296427" y="2292350"/>
                  </a:cubicBezTo>
                  <a:cubicBezTo>
                    <a:pt x="13297696" y="2025650"/>
                    <a:pt x="13081796" y="1809750"/>
                    <a:pt x="12815096" y="1809750"/>
                  </a:cubicBezTo>
                  <a:close/>
                </a:path>
              </a:pathLst>
            </a:custGeom>
            <a:solidFill>
              <a:srgbClr val="2E17EB"/>
            </a:solidFill>
          </p:spPr>
        </p:sp>
        <p:sp>
          <p:nvSpPr>
            <p:cNvPr id="49" name="Freeform 11">
              <a:extLst>
                <a:ext uri="{FF2B5EF4-FFF2-40B4-BE49-F238E27FC236}">
                  <a16:creationId xmlns:a16="http://schemas.microsoft.com/office/drawing/2014/main" id="{93B2532B-1219-CDF1-0E04-585B8AE00327}"/>
                </a:ext>
              </a:extLst>
            </p:cNvPr>
            <p:cNvSpPr/>
            <p:nvPr/>
          </p:nvSpPr>
          <p:spPr>
            <a:xfrm>
              <a:off x="12630946" y="2155190"/>
              <a:ext cx="425451" cy="424180"/>
            </a:xfrm>
            <a:custGeom>
              <a:avLst/>
              <a:gdLst/>
              <a:ahLst/>
              <a:cxnLst/>
              <a:rect l="l" t="t" r="r" b="b"/>
              <a:pathLst>
                <a:path w="425451" h="424180">
                  <a:moveTo>
                    <a:pt x="212090" y="424180"/>
                  </a:moveTo>
                  <a:cubicBezTo>
                    <a:pt x="95250" y="424180"/>
                    <a:pt x="0" y="328930"/>
                    <a:pt x="0" y="212090"/>
                  </a:cubicBezTo>
                  <a:cubicBezTo>
                    <a:pt x="0" y="95250"/>
                    <a:pt x="95250" y="0"/>
                    <a:pt x="212090" y="0"/>
                  </a:cubicBezTo>
                  <a:cubicBezTo>
                    <a:pt x="328930" y="0"/>
                    <a:pt x="424180" y="95250"/>
                    <a:pt x="424180" y="212090"/>
                  </a:cubicBezTo>
                  <a:cubicBezTo>
                    <a:pt x="425451" y="328930"/>
                    <a:pt x="330200" y="424180"/>
                    <a:pt x="212090" y="424180"/>
                  </a:cubicBezTo>
                  <a:close/>
                </a:path>
              </a:pathLst>
            </a:custGeom>
            <a:solidFill>
              <a:srgbClr val="FFFFFF"/>
            </a:solid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500" fill="hold"/>
                                        <p:tgtEl>
                                          <p:spTgt spid="31"/>
                                        </p:tgtEl>
                                        <p:attrNameLst>
                                          <p:attrName>ppt_x</p:attrName>
                                        </p:attrNameLst>
                                      </p:cBhvr>
                                      <p:tavLst>
                                        <p:tav tm="0">
                                          <p:val>
                                            <p:strVal val="#ppt_x"/>
                                          </p:val>
                                        </p:tav>
                                        <p:tav tm="100000">
                                          <p:val>
                                            <p:strVal val="#ppt_x"/>
                                          </p:val>
                                        </p:tav>
                                      </p:tavLst>
                                    </p:anim>
                                    <p:anim calcmode="lin" valueType="num">
                                      <p:cBhvr additive="base">
                                        <p:cTn id="66" dur="500" fill="hold"/>
                                        <p:tgtEl>
                                          <p:spTgt spid="3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 calcmode="lin" valueType="num">
                                      <p:cBhvr additive="base">
                                        <p:cTn id="69" dur="500" fill="hold"/>
                                        <p:tgtEl>
                                          <p:spTgt spid="32"/>
                                        </p:tgtEl>
                                        <p:attrNameLst>
                                          <p:attrName>ppt_x</p:attrName>
                                        </p:attrNameLst>
                                      </p:cBhvr>
                                      <p:tavLst>
                                        <p:tav tm="0">
                                          <p:val>
                                            <p:strVal val="#ppt_x"/>
                                          </p:val>
                                        </p:tav>
                                        <p:tav tm="100000">
                                          <p:val>
                                            <p:strVal val="#ppt_x"/>
                                          </p:val>
                                        </p:tav>
                                      </p:tavLst>
                                    </p:anim>
                                    <p:anim calcmode="lin" valueType="num">
                                      <p:cBhvr additive="base">
                                        <p:cTn id="70" dur="500" fill="hold"/>
                                        <p:tgtEl>
                                          <p:spTgt spid="32"/>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47"/>
                                        </p:tgtEl>
                                        <p:attrNameLst>
                                          <p:attrName>style.visibility</p:attrName>
                                        </p:attrNameLst>
                                      </p:cBhvr>
                                      <p:to>
                                        <p:strVal val="visible"/>
                                      </p:to>
                                    </p:set>
                                    <p:anim calcmode="lin" valueType="num">
                                      <p:cBhvr additive="base">
                                        <p:cTn id="73" dur="500" fill="hold"/>
                                        <p:tgtEl>
                                          <p:spTgt spid="47"/>
                                        </p:tgtEl>
                                        <p:attrNameLst>
                                          <p:attrName>ppt_x</p:attrName>
                                        </p:attrNameLst>
                                      </p:cBhvr>
                                      <p:tavLst>
                                        <p:tav tm="0">
                                          <p:val>
                                            <p:strVal val="#ppt_x"/>
                                          </p:val>
                                        </p:tav>
                                        <p:tav tm="100000">
                                          <p:val>
                                            <p:strVal val="#ppt_x"/>
                                          </p:val>
                                        </p:tav>
                                      </p:tavLst>
                                    </p:anim>
                                    <p:anim calcmode="lin" valueType="num">
                                      <p:cBhvr additive="base">
                                        <p:cTn id="7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7"/>
                                        </p:tgtEl>
                                        <p:attrNameLst>
                                          <p:attrName>style.visibility</p:attrName>
                                        </p:attrNameLst>
                                      </p:cBhvr>
                                      <p:to>
                                        <p:strVal val="visible"/>
                                      </p:to>
                                    </p:set>
                                    <p:anim calcmode="lin" valueType="num">
                                      <p:cBhvr additive="base">
                                        <p:cTn id="79" dur="500" fill="hold"/>
                                        <p:tgtEl>
                                          <p:spTgt spid="27"/>
                                        </p:tgtEl>
                                        <p:attrNameLst>
                                          <p:attrName>ppt_x</p:attrName>
                                        </p:attrNameLst>
                                      </p:cBhvr>
                                      <p:tavLst>
                                        <p:tav tm="0">
                                          <p:val>
                                            <p:strVal val="#ppt_x"/>
                                          </p:val>
                                        </p:tav>
                                        <p:tav tm="100000">
                                          <p:val>
                                            <p:strVal val="#ppt_x"/>
                                          </p:val>
                                        </p:tav>
                                      </p:tavLst>
                                    </p:anim>
                                    <p:anim calcmode="lin" valueType="num">
                                      <p:cBhvr additive="base">
                                        <p:cTn id="80" dur="500" fill="hold"/>
                                        <p:tgtEl>
                                          <p:spTgt spid="27"/>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6"/>
                                        </p:tgtEl>
                                        <p:attrNameLst>
                                          <p:attrName>style.visibility</p:attrName>
                                        </p:attrNameLst>
                                      </p:cBhvr>
                                      <p:to>
                                        <p:strVal val="visible"/>
                                      </p:to>
                                    </p:set>
                                    <p:anim calcmode="lin" valueType="num">
                                      <p:cBhvr additive="base">
                                        <p:cTn id="83" dur="500" fill="hold"/>
                                        <p:tgtEl>
                                          <p:spTgt spid="36"/>
                                        </p:tgtEl>
                                        <p:attrNameLst>
                                          <p:attrName>ppt_x</p:attrName>
                                        </p:attrNameLst>
                                      </p:cBhvr>
                                      <p:tavLst>
                                        <p:tav tm="0">
                                          <p:val>
                                            <p:strVal val="#ppt_x"/>
                                          </p:val>
                                        </p:tav>
                                        <p:tav tm="100000">
                                          <p:val>
                                            <p:strVal val="#ppt_x"/>
                                          </p:val>
                                        </p:tav>
                                      </p:tavLst>
                                    </p:anim>
                                    <p:anim calcmode="lin" valueType="num">
                                      <p:cBhvr additive="base">
                                        <p:cTn id="84" dur="500" fill="hold"/>
                                        <p:tgtEl>
                                          <p:spTgt spid="36"/>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 calcmode="lin" valueType="num">
                                      <p:cBhvr additive="base">
                                        <p:cTn id="87" dur="500" fill="hold"/>
                                        <p:tgtEl>
                                          <p:spTgt spid="37"/>
                                        </p:tgtEl>
                                        <p:attrNameLst>
                                          <p:attrName>ppt_x</p:attrName>
                                        </p:attrNameLst>
                                      </p:cBhvr>
                                      <p:tavLst>
                                        <p:tav tm="0">
                                          <p:val>
                                            <p:strVal val="#ppt_x"/>
                                          </p:val>
                                        </p:tav>
                                        <p:tav tm="100000">
                                          <p:val>
                                            <p:strVal val="#ppt_x"/>
                                          </p:val>
                                        </p:tav>
                                      </p:tavLst>
                                    </p:anim>
                                    <p:anim calcmode="lin" valueType="num">
                                      <p:cBhvr additive="base">
                                        <p:cTn id="88" dur="500" fill="hold"/>
                                        <p:tgtEl>
                                          <p:spTgt spid="37"/>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44"/>
                                        </p:tgtEl>
                                        <p:attrNameLst>
                                          <p:attrName>style.visibility</p:attrName>
                                        </p:attrNameLst>
                                      </p:cBhvr>
                                      <p:to>
                                        <p:strVal val="visible"/>
                                      </p:to>
                                    </p:set>
                                    <p:anim calcmode="lin" valueType="num">
                                      <p:cBhvr additive="base">
                                        <p:cTn id="91" dur="500" fill="hold"/>
                                        <p:tgtEl>
                                          <p:spTgt spid="44"/>
                                        </p:tgtEl>
                                        <p:attrNameLst>
                                          <p:attrName>ppt_x</p:attrName>
                                        </p:attrNameLst>
                                      </p:cBhvr>
                                      <p:tavLst>
                                        <p:tav tm="0">
                                          <p:val>
                                            <p:strVal val="#ppt_x"/>
                                          </p:val>
                                        </p:tav>
                                        <p:tav tm="100000">
                                          <p:val>
                                            <p:strVal val="#ppt_x"/>
                                          </p:val>
                                        </p:tav>
                                      </p:tavLst>
                                    </p:anim>
                                    <p:anim calcmode="lin" valueType="num">
                                      <p:cBhvr additive="base">
                                        <p:cTn id="92"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31" grpId="0"/>
      <p:bldP spid="32" grpId="0"/>
      <p:bldP spid="36"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78347" y="2398959"/>
            <a:ext cx="2931305" cy="2931305"/>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E17EB"/>
            </a:solidFill>
          </p:spPr>
        </p:sp>
      </p:grpSp>
      <p:sp>
        <p:nvSpPr>
          <p:cNvPr id="4" name="TextBox 4"/>
          <p:cNvSpPr txBox="1"/>
          <p:nvPr/>
        </p:nvSpPr>
        <p:spPr>
          <a:xfrm>
            <a:off x="2358694" y="6455721"/>
            <a:ext cx="15456781" cy="885755"/>
          </a:xfrm>
          <a:prstGeom prst="rect">
            <a:avLst/>
          </a:prstGeom>
        </p:spPr>
        <p:txBody>
          <a:bodyPr lIns="0" tIns="0" rIns="0" bIns="0" rtlCol="0" anchor="t">
            <a:spAutoFit/>
          </a:bodyPr>
          <a:lstStyle/>
          <a:p>
            <a:pPr algn="ctr">
              <a:lnSpc>
                <a:spcPts val="5880"/>
              </a:lnSpc>
              <a:spcBef>
                <a:spcPct val="0"/>
              </a:spcBef>
            </a:pPr>
            <a:r>
              <a:rPr lang="zh-CN" altLang="en-US" sz="9600" spc="277" dirty="0">
                <a:solidFill>
                  <a:srgbClr val="282828"/>
                </a:solidFill>
                <a:ea typeface="思源黑体-粗体 Bold"/>
              </a:rPr>
              <a:t>建设实施过程及成果展示</a:t>
            </a:r>
            <a:endParaRPr lang="en-US" altLang="zh-CN" sz="9600" spc="277" dirty="0">
              <a:solidFill>
                <a:srgbClr val="282828"/>
              </a:solidFill>
              <a:ea typeface="思源黑体-粗体 Bold"/>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9641620">
            <a:off x="-3115395" y="5948898"/>
            <a:ext cx="6230791" cy="798819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58098">
            <a:off x="13519851" y="-4394360"/>
            <a:ext cx="6230791" cy="798819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892093">
            <a:off x="-331503" y="-4991704"/>
            <a:ext cx="6230791" cy="7988194"/>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005349">
            <a:off x="15434451" y="5400258"/>
            <a:ext cx="7623317" cy="9773483"/>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15332" y="2787916"/>
            <a:ext cx="3410524" cy="832303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600869" y="1131080"/>
            <a:ext cx="3658431" cy="4114800"/>
          </a:xfrm>
          <a:prstGeom prst="rect">
            <a:avLst/>
          </a:prstGeom>
        </p:spPr>
      </p:pic>
      <p:sp>
        <p:nvSpPr>
          <p:cNvPr id="11" name="TextBox 11"/>
          <p:cNvSpPr txBox="1"/>
          <p:nvPr/>
        </p:nvSpPr>
        <p:spPr>
          <a:xfrm>
            <a:off x="8022762" y="2712087"/>
            <a:ext cx="2242476" cy="2066925"/>
          </a:xfrm>
          <a:prstGeom prst="rect">
            <a:avLst/>
          </a:prstGeom>
        </p:spPr>
        <p:txBody>
          <a:bodyPr lIns="0" tIns="0" rIns="0" bIns="0" rtlCol="0" anchor="t">
            <a:spAutoFit/>
          </a:bodyPr>
          <a:lstStyle/>
          <a:p>
            <a:pPr algn="ctr">
              <a:lnSpc>
                <a:spcPts val="16800"/>
              </a:lnSpc>
              <a:spcBef>
                <a:spcPct val="0"/>
              </a:spcBef>
            </a:pPr>
            <a:r>
              <a:rPr lang="en-US" sz="12000">
                <a:solidFill>
                  <a:srgbClr val="FFFFFF"/>
                </a:solidFill>
                <a:latin typeface="Antonio Bold"/>
              </a:rPr>
              <a:t>03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18B2852E-EF44-F9DE-BBBC-745FE3C2C9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1597"/>
          <a:stretch/>
        </p:blipFill>
        <p:spPr bwMode="auto">
          <a:xfrm>
            <a:off x="6294229" y="1188613"/>
            <a:ext cx="4580285" cy="2692812"/>
          </a:xfrm>
          <a:prstGeom prst="rect">
            <a:avLst/>
          </a:prstGeom>
          <a:ln>
            <a:noFill/>
          </a:ln>
          <a:extLst>
            <a:ext uri="{53640926-AAD7-44D8-BBD7-CCE9431645EC}">
              <a14:shadowObscured xmlns:a14="http://schemas.microsoft.com/office/drawing/2010/main"/>
            </a:ext>
          </a:extLst>
        </p:spPr>
      </p:pic>
      <p:sp>
        <p:nvSpPr>
          <p:cNvPr id="3" name="TextBox 3"/>
          <p:cNvSpPr txBox="1"/>
          <p:nvPr/>
        </p:nvSpPr>
        <p:spPr>
          <a:xfrm>
            <a:off x="1600200" y="6179122"/>
            <a:ext cx="4388046" cy="1463349"/>
          </a:xfrm>
          <a:prstGeom prst="rect">
            <a:avLst/>
          </a:prstGeom>
        </p:spPr>
        <p:txBody>
          <a:bodyPr lIns="0" tIns="0" rIns="0" bIns="0" rtlCol="0" anchor="t">
            <a:spAutoFit/>
          </a:bodyPr>
          <a:lstStyle/>
          <a:p>
            <a:pPr marL="457200" indent="-457200">
              <a:lnSpc>
                <a:spcPts val="3900"/>
              </a:lnSpc>
              <a:buFont typeface="Wingdings" panose="05000000000000000000" pitchFamily="2" charset="2"/>
              <a:buChar char="l"/>
            </a:pPr>
            <a:r>
              <a:rPr lang="zh-CN" altLang="en-US" sz="2600" dirty="0">
                <a:solidFill>
                  <a:srgbClr val="282828"/>
                </a:solidFill>
                <a:ea typeface="思源黑体-粗体"/>
              </a:rPr>
              <a:t>建立互助小组</a:t>
            </a:r>
            <a:endParaRPr lang="en-US" altLang="zh-CN" sz="2600" dirty="0">
              <a:solidFill>
                <a:srgbClr val="282828"/>
              </a:solidFill>
              <a:ea typeface="思源黑体-粗体"/>
            </a:endParaRPr>
          </a:p>
          <a:p>
            <a:pPr marL="457200" indent="-457200">
              <a:lnSpc>
                <a:spcPts val="3900"/>
              </a:lnSpc>
              <a:buFont typeface="Wingdings" panose="05000000000000000000" pitchFamily="2" charset="2"/>
              <a:buChar char="l"/>
            </a:pPr>
            <a:r>
              <a:rPr lang="zh-CN" altLang="en-US" sz="2600" dirty="0">
                <a:solidFill>
                  <a:srgbClr val="282828"/>
                </a:solidFill>
                <a:ea typeface="思源黑体-粗体"/>
              </a:rPr>
              <a:t>积极参加各项活动</a:t>
            </a:r>
            <a:endParaRPr lang="en-US" altLang="zh-CN" sz="2600" dirty="0">
              <a:solidFill>
                <a:srgbClr val="282828"/>
              </a:solidFill>
              <a:ea typeface="思源黑体-粗体"/>
            </a:endParaRPr>
          </a:p>
          <a:p>
            <a:pPr marL="457200" indent="-457200">
              <a:lnSpc>
                <a:spcPts val="3900"/>
              </a:lnSpc>
              <a:buFont typeface="Arial" panose="020B0604020202020204" pitchFamily="34" charset="0"/>
              <a:buChar char="•"/>
            </a:pPr>
            <a:endParaRPr lang="en-US" sz="2600" dirty="0">
              <a:solidFill>
                <a:srgbClr val="282828"/>
              </a:solidFill>
              <a:ea typeface="思源黑体-粗体"/>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8917519">
            <a:off x="-3115395" y="6657739"/>
            <a:ext cx="6230791" cy="7988194"/>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24323">
            <a:off x="15577657" y="-4129283"/>
            <a:ext cx="6230791" cy="7988194"/>
          </a:xfrm>
          <a:prstGeom prst="rect">
            <a:avLst/>
          </a:prstGeom>
        </p:spPr>
      </p:pic>
      <p:grpSp>
        <p:nvGrpSpPr>
          <p:cNvPr id="6" name="Group 6"/>
          <p:cNvGrpSpPr/>
          <p:nvPr/>
        </p:nvGrpSpPr>
        <p:grpSpPr>
          <a:xfrm rot="-5400000">
            <a:off x="4519256" y="7119581"/>
            <a:ext cx="3912274" cy="365164"/>
            <a:chOff x="0" y="0"/>
            <a:chExt cx="6122903" cy="571500"/>
          </a:xfrm>
        </p:grpSpPr>
        <p:sp>
          <p:nvSpPr>
            <p:cNvPr id="7" name="Freeform 7"/>
            <p:cNvSpPr/>
            <p:nvPr/>
          </p:nvSpPr>
          <p:spPr>
            <a:xfrm>
              <a:off x="0" y="255270"/>
              <a:ext cx="6122903" cy="69850"/>
            </a:xfrm>
            <a:custGeom>
              <a:avLst/>
              <a:gdLst/>
              <a:ahLst/>
              <a:cxnLst/>
              <a:rect l="l" t="t" r="r" b="b"/>
              <a:pathLst>
                <a:path w="6122903" h="69850">
                  <a:moveTo>
                    <a:pt x="5832073" y="0"/>
                  </a:moveTo>
                  <a:lnTo>
                    <a:pt x="0" y="0"/>
                  </a:lnTo>
                  <a:lnTo>
                    <a:pt x="0" y="69850"/>
                  </a:lnTo>
                  <a:lnTo>
                    <a:pt x="6122903" y="69850"/>
                  </a:lnTo>
                  <a:lnTo>
                    <a:pt x="6122903" y="0"/>
                  </a:lnTo>
                  <a:close/>
                </a:path>
              </a:pathLst>
            </a:custGeom>
            <a:solidFill>
              <a:srgbClr val="D9D9D9"/>
            </a:solidFill>
          </p:spPr>
        </p:sp>
      </p:grpSp>
      <p:grpSp>
        <p:nvGrpSpPr>
          <p:cNvPr id="8" name="Group 8"/>
          <p:cNvGrpSpPr/>
          <p:nvPr/>
        </p:nvGrpSpPr>
        <p:grpSpPr>
          <a:xfrm rot="-5400000">
            <a:off x="9901572" y="7119581"/>
            <a:ext cx="3912274" cy="365164"/>
            <a:chOff x="0" y="0"/>
            <a:chExt cx="6122903" cy="571500"/>
          </a:xfrm>
        </p:grpSpPr>
        <p:sp>
          <p:nvSpPr>
            <p:cNvPr id="9" name="Freeform 9"/>
            <p:cNvSpPr/>
            <p:nvPr/>
          </p:nvSpPr>
          <p:spPr>
            <a:xfrm>
              <a:off x="0" y="255270"/>
              <a:ext cx="6122903" cy="69850"/>
            </a:xfrm>
            <a:custGeom>
              <a:avLst/>
              <a:gdLst/>
              <a:ahLst/>
              <a:cxnLst/>
              <a:rect l="l" t="t" r="r" b="b"/>
              <a:pathLst>
                <a:path w="6122903" h="69850">
                  <a:moveTo>
                    <a:pt x="5832073" y="0"/>
                  </a:moveTo>
                  <a:lnTo>
                    <a:pt x="0" y="0"/>
                  </a:lnTo>
                  <a:lnTo>
                    <a:pt x="0" y="69850"/>
                  </a:lnTo>
                  <a:lnTo>
                    <a:pt x="6122903" y="69850"/>
                  </a:lnTo>
                  <a:lnTo>
                    <a:pt x="6122903" y="0"/>
                  </a:lnTo>
                  <a:close/>
                </a:path>
              </a:pathLst>
            </a:custGeom>
            <a:solidFill>
              <a:srgbClr val="D9D9D9"/>
            </a:solidFill>
          </p:spPr>
        </p:sp>
      </p:grpSp>
      <p:sp>
        <p:nvSpPr>
          <p:cNvPr id="13" name="TextBox 13"/>
          <p:cNvSpPr txBox="1"/>
          <p:nvPr/>
        </p:nvSpPr>
        <p:spPr>
          <a:xfrm>
            <a:off x="6537762" y="6404261"/>
            <a:ext cx="4837475" cy="1461554"/>
          </a:xfrm>
          <a:prstGeom prst="rect">
            <a:avLst/>
          </a:prstGeom>
        </p:spPr>
        <p:txBody>
          <a:bodyPr wrap="square" lIns="0" tIns="0" rIns="0" bIns="0" rtlCol="0" anchor="t">
            <a:spAutoFit/>
          </a:bodyPr>
          <a:lstStyle/>
          <a:p>
            <a:pPr marL="457200" indent="-457200">
              <a:lnSpc>
                <a:spcPts val="3900"/>
              </a:lnSpc>
              <a:buFont typeface="Arial" panose="020B0604020202020204" pitchFamily="34" charset="0"/>
              <a:buChar char="•"/>
            </a:pPr>
            <a:r>
              <a:rPr lang="zh-CN" altLang="en-US" sz="2600" dirty="0">
                <a:solidFill>
                  <a:srgbClr val="282828"/>
                </a:solidFill>
                <a:ea typeface="思源黑体-粗体"/>
              </a:rPr>
              <a:t>常抓学生的日常管理</a:t>
            </a:r>
            <a:endParaRPr lang="en-US" altLang="zh-CN" sz="2600" dirty="0">
              <a:solidFill>
                <a:srgbClr val="282828"/>
              </a:solidFill>
              <a:ea typeface="思源黑体-粗体"/>
            </a:endParaRPr>
          </a:p>
          <a:p>
            <a:pPr marL="457200" indent="-457200">
              <a:lnSpc>
                <a:spcPts val="3900"/>
              </a:lnSpc>
              <a:buFont typeface="Arial" panose="020B0604020202020204" pitchFamily="34" charset="0"/>
              <a:buChar char="•"/>
            </a:pPr>
            <a:r>
              <a:rPr lang="zh-CN" altLang="en-US" sz="2600" dirty="0">
                <a:solidFill>
                  <a:srgbClr val="282828"/>
                </a:solidFill>
                <a:ea typeface="思源黑体-粗体"/>
              </a:rPr>
              <a:t>利用月操行分机制，量化考核</a:t>
            </a:r>
            <a:endParaRPr lang="en-US" altLang="zh-CN" sz="2600" dirty="0">
              <a:solidFill>
                <a:srgbClr val="282828"/>
              </a:solidFill>
              <a:ea typeface="思源黑体-粗体"/>
            </a:endParaRPr>
          </a:p>
          <a:p>
            <a:pPr marL="457200" indent="-457200">
              <a:lnSpc>
                <a:spcPts val="3900"/>
              </a:lnSpc>
              <a:buFont typeface="Arial" panose="020B0604020202020204" pitchFamily="34" charset="0"/>
              <a:buChar char="•"/>
            </a:pPr>
            <a:r>
              <a:rPr lang="zh-CN" altLang="en-US" sz="2600" dirty="0">
                <a:solidFill>
                  <a:srgbClr val="282828"/>
                </a:solidFill>
                <a:ea typeface="思源黑体-粗体"/>
              </a:rPr>
              <a:t>形成良好的学生、生活习惯</a:t>
            </a:r>
            <a:endParaRPr lang="en-US" sz="2600" dirty="0">
              <a:solidFill>
                <a:srgbClr val="282828"/>
              </a:solidFill>
              <a:ea typeface="思源黑体-粗体"/>
            </a:endParaRPr>
          </a:p>
        </p:txBody>
      </p:sp>
      <p:sp>
        <p:nvSpPr>
          <p:cNvPr id="14" name="TextBox 14"/>
          <p:cNvSpPr txBox="1"/>
          <p:nvPr/>
        </p:nvSpPr>
        <p:spPr>
          <a:xfrm>
            <a:off x="12299754" y="6179122"/>
            <a:ext cx="5835846" cy="2463623"/>
          </a:xfrm>
          <a:prstGeom prst="rect">
            <a:avLst/>
          </a:prstGeom>
        </p:spPr>
        <p:txBody>
          <a:bodyPr wrap="square" lIns="0" tIns="0" rIns="0" bIns="0" rtlCol="0" anchor="t">
            <a:spAutoFit/>
          </a:bodyPr>
          <a:lstStyle/>
          <a:p>
            <a:pPr marL="457200" indent="-457200">
              <a:lnSpc>
                <a:spcPts val="3900"/>
              </a:lnSpc>
              <a:buFont typeface="Arial" panose="020B0604020202020204" pitchFamily="34" charset="0"/>
              <a:buChar char="•"/>
            </a:pPr>
            <a:r>
              <a:rPr lang="zh-CN" altLang="en-US" sz="2600" dirty="0">
                <a:solidFill>
                  <a:srgbClr val="282828"/>
                </a:solidFill>
                <a:ea typeface="思源黑体-粗体"/>
              </a:rPr>
              <a:t>多进宿舍，多进教室</a:t>
            </a:r>
            <a:endParaRPr lang="en-US" altLang="zh-CN" sz="2600" dirty="0">
              <a:solidFill>
                <a:srgbClr val="282828"/>
              </a:solidFill>
              <a:ea typeface="思源黑体-粗体"/>
            </a:endParaRPr>
          </a:p>
          <a:p>
            <a:pPr marL="457200" indent="-457200">
              <a:lnSpc>
                <a:spcPts val="3900"/>
              </a:lnSpc>
              <a:buFont typeface="Arial" panose="020B0604020202020204" pitchFamily="34" charset="0"/>
              <a:buChar char="•"/>
            </a:pPr>
            <a:r>
              <a:rPr lang="zh-CN" altLang="en-US" sz="2600" dirty="0">
                <a:solidFill>
                  <a:srgbClr val="282828"/>
                </a:solidFill>
                <a:ea typeface="思源黑体-粗体"/>
              </a:rPr>
              <a:t>多问多关心</a:t>
            </a:r>
            <a:endParaRPr lang="en-US" altLang="zh-CN" sz="2600" dirty="0">
              <a:solidFill>
                <a:srgbClr val="282828"/>
              </a:solidFill>
              <a:ea typeface="思源黑体-粗体"/>
            </a:endParaRPr>
          </a:p>
          <a:p>
            <a:pPr marL="457200" indent="-457200">
              <a:lnSpc>
                <a:spcPts val="3900"/>
              </a:lnSpc>
              <a:buFont typeface="Arial" panose="020B0604020202020204" pitchFamily="34" charset="0"/>
              <a:buChar char="•"/>
            </a:pPr>
            <a:r>
              <a:rPr lang="zh-CN" altLang="en-US" sz="2600" dirty="0">
                <a:solidFill>
                  <a:srgbClr val="282828"/>
                </a:solidFill>
                <a:ea typeface="思源黑体-粗体"/>
              </a:rPr>
              <a:t>处理问题时多考虑学生的差异性</a:t>
            </a:r>
            <a:endParaRPr lang="en-US" altLang="zh-CN" sz="2600" dirty="0">
              <a:solidFill>
                <a:srgbClr val="282828"/>
              </a:solidFill>
              <a:ea typeface="思源黑体-粗体"/>
            </a:endParaRPr>
          </a:p>
          <a:p>
            <a:pPr marL="457200" indent="-457200">
              <a:lnSpc>
                <a:spcPts val="3900"/>
              </a:lnSpc>
              <a:buFont typeface="Arial" panose="020B0604020202020204" pitchFamily="34" charset="0"/>
              <a:buChar char="•"/>
            </a:pPr>
            <a:r>
              <a:rPr lang="zh-CN" altLang="en-US" sz="2600" dirty="0">
                <a:solidFill>
                  <a:srgbClr val="282828"/>
                </a:solidFill>
                <a:ea typeface="思源黑体-粗体"/>
              </a:rPr>
              <a:t>加强家校沟通</a:t>
            </a:r>
            <a:endParaRPr lang="en-US" altLang="zh-CN" sz="2600" dirty="0">
              <a:solidFill>
                <a:srgbClr val="282828"/>
              </a:solidFill>
              <a:ea typeface="思源黑体-粗体"/>
            </a:endParaRPr>
          </a:p>
          <a:p>
            <a:pPr marL="457200" indent="-457200" algn="ctr">
              <a:lnSpc>
                <a:spcPts val="3900"/>
              </a:lnSpc>
              <a:buFont typeface="Arial" panose="020B0604020202020204" pitchFamily="34" charset="0"/>
              <a:buChar char="•"/>
            </a:pPr>
            <a:endParaRPr lang="en-US" sz="2600" dirty="0">
              <a:solidFill>
                <a:srgbClr val="282828"/>
              </a:solidFill>
              <a:ea typeface="思源黑体-粗体"/>
            </a:endParaRPr>
          </a:p>
        </p:txBody>
      </p:sp>
      <p:sp>
        <p:nvSpPr>
          <p:cNvPr id="15" name="TextBox 15"/>
          <p:cNvSpPr txBox="1"/>
          <p:nvPr/>
        </p:nvSpPr>
        <p:spPr>
          <a:xfrm>
            <a:off x="1600199" y="5346026"/>
            <a:ext cx="4900349" cy="641201"/>
          </a:xfrm>
          <a:prstGeom prst="rect">
            <a:avLst/>
          </a:prstGeom>
        </p:spPr>
        <p:txBody>
          <a:bodyPr wrap="square" lIns="0" tIns="0" rIns="0" bIns="0" rtlCol="0" anchor="t">
            <a:spAutoFit/>
          </a:bodyPr>
          <a:lstStyle/>
          <a:p>
            <a:pPr algn="ctr">
              <a:lnSpc>
                <a:spcPts val="5040"/>
              </a:lnSpc>
            </a:pPr>
            <a:r>
              <a:rPr lang="zh-CN" altLang="en-US" sz="4200" dirty="0">
                <a:solidFill>
                  <a:srgbClr val="282828"/>
                </a:solidFill>
                <a:ea typeface="思源黑体-粗体 Bold"/>
              </a:rPr>
              <a:t>营造良好的学习氛围</a:t>
            </a:r>
            <a:endParaRPr lang="en-US" sz="4200" dirty="0">
              <a:solidFill>
                <a:srgbClr val="282828"/>
              </a:solidFill>
              <a:ea typeface="思源黑体-粗体 Bold"/>
            </a:endParaRPr>
          </a:p>
        </p:txBody>
      </p:sp>
      <p:sp>
        <p:nvSpPr>
          <p:cNvPr id="16" name="TextBox 16"/>
          <p:cNvSpPr txBox="1"/>
          <p:nvPr/>
        </p:nvSpPr>
        <p:spPr>
          <a:xfrm>
            <a:off x="6949977" y="5346026"/>
            <a:ext cx="4388046" cy="638175"/>
          </a:xfrm>
          <a:prstGeom prst="rect">
            <a:avLst/>
          </a:prstGeom>
        </p:spPr>
        <p:txBody>
          <a:bodyPr lIns="0" tIns="0" rIns="0" bIns="0" rtlCol="0" anchor="t">
            <a:spAutoFit/>
          </a:bodyPr>
          <a:lstStyle/>
          <a:p>
            <a:pPr algn="ctr">
              <a:lnSpc>
                <a:spcPts val="5040"/>
              </a:lnSpc>
            </a:pPr>
            <a:r>
              <a:rPr lang="zh-CN" altLang="en-US" sz="4200" dirty="0">
                <a:solidFill>
                  <a:srgbClr val="282828"/>
                </a:solidFill>
                <a:ea typeface="思源黑体-粗体 Bold"/>
              </a:rPr>
              <a:t>从严日常行为规范</a:t>
            </a:r>
            <a:endParaRPr lang="en-US" sz="4200" dirty="0">
              <a:solidFill>
                <a:srgbClr val="282828"/>
              </a:solidFill>
              <a:ea typeface="思源黑体-粗体 Bold"/>
            </a:endParaRPr>
          </a:p>
        </p:txBody>
      </p:sp>
      <p:sp>
        <p:nvSpPr>
          <p:cNvPr id="17" name="TextBox 17"/>
          <p:cNvSpPr txBox="1"/>
          <p:nvPr/>
        </p:nvSpPr>
        <p:spPr>
          <a:xfrm>
            <a:off x="12299754" y="5346026"/>
            <a:ext cx="5638814" cy="641201"/>
          </a:xfrm>
          <a:prstGeom prst="rect">
            <a:avLst/>
          </a:prstGeom>
        </p:spPr>
        <p:txBody>
          <a:bodyPr wrap="square" lIns="0" tIns="0" rIns="0" bIns="0" rtlCol="0" anchor="t">
            <a:spAutoFit/>
          </a:bodyPr>
          <a:lstStyle/>
          <a:p>
            <a:pPr algn="ctr">
              <a:lnSpc>
                <a:spcPts val="5040"/>
              </a:lnSpc>
            </a:pPr>
            <a:r>
              <a:rPr lang="zh-CN" altLang="en-US" sz="4200" dirty="0">
                <a:solidFill>
                  <a:srgbClr val="282828"/>
                </a:solidFill>
                <a:ea typeface="思源黑体-粗体 Bold"/>
              </a:rPr>
              <a:t>多沟通，注重心理状态</a:t>
            </a:r>
            <a:endParaRPr lang="en-US" sz="4200" dirty="0">
              <a:solidFill>
                <a:srgbClr val="282828"/>
              </a:solidFill>
              <a:ea typeface="思源黑体-粗体 Bold"/>
            </a:endParaRPr>
          </a:p>
        </p:txBody>
      </p:sp>
      <p:pic>
        <p:nvPicPr>
          <p:cNvPr id="18" name="图片 17">
            <a:extLst>
              <a:ext uri="{FF2B5EF4-FFF2-40B4-BE49-F238E27FC236}">
                <a16:creationId xmlns:a16="http://schemas.microsoft.com/office/drawing/2014/main" id="{4568CBC2-7DE9-CF63-E17B-213B6BE4F7C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15447" b="22158"/>
          <a:stretch/>
        </p:blipFill>
        <p:spPr bwMode="auto">
          <a:xfrm>
            <a:off x="2430" y="1392417"/>
            <a:ext cx="3641405" cy="2514007"/>
          </a:xfrm>
          <a:prstGeom prst="rect">
            <a:avLst/>
          </a:prstGeom>
          <a:ln>
            <a:noFill/>
          </a:ln>
          <a:extLst>
            <a:ext uri="{53640926-AAD7-44D8-BBD7-CCE9431645EC}">
              <a14:shadowObscured xmlns:a14="http://schemas.microsoft.com/office/drawing/2010/main"/>
            </a:ext>
          </a:extLst>
        </p:spPr>
      </p:pic>
      <p:pic>
        <p:nvPicPr>
          <p:cNvPr id="19" name="图片 18">
            <a:extLst>
              <a:ext uri="{FF2B5EF4-FFF2-40B4-BE49-F238E27FC236}">
                <a16:creationId xmlns:a16="http://schemas.microsoft.com/office/drawing/2014/main" id="{D816C9C7-A0A7-90B2-2388-BD1B198D5D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49788" y="2069801"/>
            <a:ext cx="3591065" cy="2693299"/>
          </a:xfrm>
          <a:prstGeom prst="rect">
            <a:avLst/>
          </a:prstGeom>
        </p:spPr>
      </p:pic>
      <p:pic>
        <p:nvPicPr>
          <p:cNvPr id="22" name="图片 21">
            <a:extLst>
              <a:ext uri="{FF2B5EF4-FFF2-40B4-BE49-F238E27FC236}">
                <a16:creationId xmlns:a16="http://schemas.microsoft.com/office/drawing/2014/main" id="{8ED91924-77F4-EF55-255A-33246FA2317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37057" b="36764"/>
          <a:stretch/>
        </p:blipFill>
        <p:spPr bwMode="auto">
          <a:xfrm>
            <a:off x="12725400" y="1193531"/>
            <a:ext cx="4082295" cy="2311699"/>
          </a:xfrm>
          <a:prstGeom prst="rect">
            <a:avLst/>
          </a:prstGeom>
          <a:ln>
            <a:noFill/>
          </a:ln>
          <a:extLst>
            <a:ext uri="{53640926-AAD7-44D8-BBD7-CCE9431645EC}">
              <a14:shadowObscured xmlns:a14="http://schemas.microsoft.com/office/drawing/2010/main"/>
            </a:ext>
          </a:extLst>
        </p:spPr>
      </p:pic>
      <p:pic>
        <p:nvPicPr>
          <p:cNvPr id="21" name="图片 20">
            <a:extLst>
              <a:ext uri="{FF2B5EF4-FFF2-40B4-BE49-F238E27FC236}">
                <a16:creationId xmlns:a16="http://schemas.microsoft.com/office/drawing/2014/main" id="{6365B22A-49BC-CF37-EC91-D3B9D8F9ACB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85260" y="2335239"/>
            <a:ext cx="3591065" cy="26928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8077200" y="3359802"/>
            <a:ext cx="7647735" cy="1461554"/>
          </a:xfrm>
          <a:prstGeom prst="rect">
            <a:avLst/>
          </a:prstGeom>
        </p:spPr>
        <p:txBody>
          <a:bodyPr lIns="0" tIns="0" rIns="0" bIns="0" rtlCol="0" anchor="t">
            <a:spAutoFit/>
          </a:bodyPr>
          <a:lstStyle/>
          <a:p>
            <a:pPr marL="457200" indent="-457200">
              <a:lnSpc>
                <a:spcPts val="3900"/>
              </a:lnSpc>
              <a:buFont typeface="Arial" panose="020B0604020202020204" pitchFamily="34" charset="0"/>
              <a:buChar char="•"/>
            </a:pPr>
            <a:r>
              <a:rPr lang="zh-CN" altLang="en-US" sz="2600" dirty="0">
                <a:solidFill>
                  <a:srgbClr val="282828"/>
                </a:solidFill>
                <a:ea typeface="思源黑体-粗体"/>
              </a:rPr>
              <a:t>通过讲座、班会、视频等多种形式开展安全教育</a:t>
            </a:r>
            <a:endParaRPr lang="en-US" altLang="zh-CN" sz="2600" dirty="0">
              <a:solidFill>
                <a:srgbClr val="282828"/>
              </a:solidFill>
              <a:ea typeface="思源黑体-粗体"/>
            </a:endParaRPr>
          </a:p>
          <a:p>
            <a:pPr marL="457200" indent="-457200">
              <a:lnSpc>
                <a:spcPts val="3900"/>
              </a:lnSpc>
              <a:buFont typeface="Arial" panose="020B0604020202020204" pitchFamily="34" charset="0"/>
              <a:buChar char="•"/>
            </a:pPr>
            <a:r>
              <a:rPr lang="zh-CN" altLang="en-US" sz="2600" dirty="0">
                <a:solidFill>
                  <a:srgbClr val="282828"/>
                </a:solidFill>
                <a:ea typeface="思源黑体-粗体"/>
              </a:rPr>
              <a:t>安全教育不局限于生命安全，也包括交通安全、心理安全、网络信息反炸安全</a:t>
            </a:r>
            <a:endParaRPr lang="en-US" sz="2600" dirty="0">
              <a:solidFill>
                <a:srgbClr val="282828"/>
              </a:solidFill>
              <a:ea typeface="思源黑体-粗体"/>
            </a:endParaRPr>
          </a:p>
        </p:txBody>
      </p:sp>
      <p:sp>
        <p:nvSpPr>
          <p:cNvPr id="4" name="TextBox 4"/>
          <p:cNvSpPr txBox="1"/>
          <p:nvPr/>
        </p:nvSpPr>
        <p:spPr>
          <a:xfrm>
            <a:off x="8077199" y="7327396"/>
            <a:ext cx="7647735" cy="1463349"/>
          </a:xfrm>
          <a:prstGeom prst="rect">
            <a:avLst/>
          </a:prstGeom>
        </p:spPr>
        <p:txBody>
          <a:bodyPr lIns="0" tIns="0" rIns="0" bIns="0" rtlCol="0" anchor="t">
            <a:spAutoFit/>
          </a:bodyPr>
          <a:lstStyle/>
          <a:p>
            <a:pPr marL="457200" indent="-457200">
              <a:lnSpc>
                <a:spcPts val="3900"/>
              </a:lnSpc>
              <a:buFont typeface="Arial" panose="020B0604020202020204" pitchFamily="34" charset="0"/>
              <a:buChar char="•"/>
            </a:pPr>
            <a:r>
              <a:rPr lang="zh-CN" altLang="en-US" sz="2600" dirty="0">
                <a:solidFill>
                  <a:srgbClr val="282828"/>
                </a:solidFill>
                <a:ea typeface="思源黑体-粗体"/>
              </a:rPr>
              <a:t>在技能训练过程中，渗透工匠精神</a:t>
            </a:r>
            <a:endParaRPr lang="en-US" altLang="zh-CN" sz="2600" dirty="0">
              <a:solidFill>
                <a:srgbClr val="282828"/>
              </a:solidFill>
              <a:ea typeface="思源黑体-粗体"/>
            </a:endParaRPr>
          </a:p>
          <a:p>
            <a:pPr marL="457200" indent="-457200">
              <a:lnSpc>
                <a:spcPts val="3900"/>
              </a:lnSpc>
              <a:buFont typeface="Arial" panose="020B0604020202020204" pitchFamily="34" charset="0"/>
              <a:buChar char="•"/>
            </a:pPr>
            <a:r>
              <a:rPr lang="zh-CN" altLang="en-US" sz="2600" dirty="0">
                <a:solidFill>
                  <a:srgbClr val="282828"/>
                </a:solidFill>
                <a:ea typeface="思源黑体-粗体"/>
              </a:rPr>
              <a:t>从自身做起</a:t>
            </a:r>
            <a:endParaRPr lang="en-US" altLang="zh-CN" sz="2600" dirty="0">
              <a:solidFill>
                <a:srgbClr val="282828"/>
              </a:solidFill>
              <a:ea typeface="思源黑体-粗体"/>
            </a:endParaRPr>
          </a:p>
          <a:p>
            <a:pPr marL="457200" indent="-457200">
              <a:lnSpc>
                <a:spcPts val="3900"/>
              </a:lnSpc>
              <a:buFont typeface="Arial" panose="020B0604020202020204" pitchFamily="34" charset="0"/>
              <a:buChar char="•"/>
            </a:pPr>
            <a:r>
              <a:rPr lang="zh-CN" altLang="en-US" sz="2600" dirty="0">
                <a:solidFill>
                  <a:srgbClr val="282828"/>
                </a:solidFill>
                <a:ea typeface="思源黑体-粗体"/>
              </a:rPr>
              <a:t>通过开展多种活动，领悟工匠精神</a:t>
            </a:r>
            <a:endParaRPr lang="en-US" sz="2600" dirty="0">
              <a:solidFill>
                <a:srgbClr val="282828"/>
              </a:solidFill>
              <a:ea typeface="思源黑体-粗体"/>
            </a:endParaRP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74109">
            <a:off x="13750972" y="-5392681"/>
            <a:ext cx="6230791" cy="7988194"/>
          </a:xfrm>
          <a:prstGeom prst="rect">
            <a:avLst/>
          </a:prstGeom>
        </p:spPr>
      </p:pic>
      <p:sp>
        <p:nvSpPr>
          <p:cNvPr id="6" name="TextBox 6"/>
          <p:cNvSpPr txBox="1"/>
          <p:nvPr/>
        </p:nvSpPr>
        <p:spPr>
          <a:xfrm>
            <a:off x="8077200" y="2321430"/>
            <a:ext cx="4388046" cy="638175"/>
          </a:xfrm>
          <a:prstGeom prst="rect">
            <a:avLst/>
          </a:prstGeom>
        </p:spPr>
        <p:txBody>
          <a:bodyPr lIns="0" tIns="0" rIns="0" bIns="0" rtlCol="0" anchor="t">
            <a:spAutoFit/>
          </a:bodyPr>
          <a:lstStyle/>
          <a:p>
            <a:pPr>
              <a:lnSpc>
                <a:spcPts val="5040"/>
              </a:lnSpc>
            </a:pPr>
            <a:r>
              <a:rPr lang="zh-CN" altLang="en-US" sz="4200" dirty="0">
                <a:solidFill>
                  <a:srgbClr val="282828"/>
                </a:solidFill>
                <a:ea typeface="思源黑体-粗体 Bold"/>
              </a:rPr>
              <a:t>注重安全教育</a:t>
            </a:r>
            <a:endParaRPr lang="en-US" sz="4200" dirty="0">
              <a:solidFill>
                <a:srgbClr val="282828"/>
              </a:solidFill>
              <a:ea typeface="思源黑体-粗体 Bold"/>
            </a:endParaRPr>
          </a:p>
        </p:txBody>
      </p:sp>
      <p:sp>
        <p:nvSpPr>
          <p:cNvPr id="7" name="TextBox 7"/>
          <p:cNvSpPr txBox="1"/>
          <p:nvPr/>
        </p:nvSpPr>
        <p:spPr>
          <a:xfrm>
            <a:off x="8077199" y="6097552"/>
            <a:ext cx="6399028" cy="641201"/>
          </a:xfrm>
          <a:prstGeom prst="rect">
            <a:avLst/>
          </a:prstGeom>
        </p:spPr>
        <p:txBody>
          <a:bodyPr wrap="square" lIns="0" tIns="0" rIns="0" bIns="0" rtlCol="0" anchor="t">
            <a:spAutoFit/>
          </a:bodyPr>
          <a:lstStyle/>
          <a:p>
            <a:pPr>
              <a:lnSpc>
                <a:spcPts val="5040"/>
              </a:lnSpc>
            </a:pPr>
            <a:r>
              <a:rPr lang="zh-CN" altLang="en-US" sz="4200" dirty="0">
                <a:solidFill>
                  <a:srgbClr val="282828"/>
                </a:solidFill>
                <a:ea typeface="思源黑体-粗体 Bold"/>
              </a:rPr>
              <a:t>加强工匠精神的思政教育</a:t>
            </a:r>
            <a:endParaRPr lang="en-US" sz="4200" dirty="0">
              <a:solidFill>
                <a:srgbClr val="282828"/>
              </a:solidFill>
              <a:ea typeface="思源黑体-粗体 Bold"/>
            </a:endParaRPr>
          </a:p>
        </p:txBody>
      </p:sp>
      <p:grpSp>
        <p:nvGrpSpPr>
          <p:cNvPr id="8" name="Group 8"/>
          <p:cNvGrpSpPr/>
          <p:nvPr/>
        </p:nvGrpSpPr>
        <p:grpSpPr>
          <a:xfrm>
            <a:off x="8084287" y="5496610"/>
            <a:ext cx="7707566" cy="365164"/>
            <a:chOff x="0" y="0"/>
            <a:chExt cx="12062724" cy="571500"/>
          </a:xfrm>
        </p:grpSpPr>
        <p:sp>
          <p:nvSpPr>
            <p:cNvPr id="9" name="Freeform 9"/>
            <p:cNvSpPr/>
            <p:nvPr/>
          </p:nvSpPr>
          <p:spPr>
            <a:xfrm>
              <a:off x="0" y="255270"/>
              <a:ext cx="12062724" cy="69850"/>
            </a:xfrm>
            <a:custGeom>
              <a:avLst/>
              <a:gdLst/>
              <a:ahLst/>
              <a:cxnLst/>
              <a:rect l="l" t="t" r="r" b="b"/>
              <a:pathLst>
                <a:path w="12062724" h="69850">
                  <a:moveTo>
                    <a:pt x="11771895" y="0"/>
                  </a:moveTo>
                  <a:lnTo>
                    <a:pt x="0" y="0"/>
                  </a:lnTo>
                  <a:lnTo>
                    <a:pt x="0" y="69850"/>
                  </a:lnTo>
                  <a:lnTo>
                    <a:pt x="12062724" y="69850"/>
                  </a:lnTo>
                  <a:lnTo>
                    <a:pt x="12062724" y="0"/>
                  </a:lnTo>
                  <a:close/>
                </a:path>
              </a:pathLst>
            </a:custGeom>
            <a:solidFill>
              <a:srgbClr val="D9D9D9"/>
            </a:solidFill>
          </p:spPr>
        </p:sp>
      </p:gr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709076">
            <a:off x="-5177127" y="2756398"/>
            <a:ext cx="7860624" cy="10077723"/>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838200" y="4091322"/>
            <a:ext cx="8015538" cy="10657806"/>
          </a:xfrm>
          <a:prstGeom prst="rect">
            <a:avLst/>
          </a:prstGeom>
        </p:spPr>
      </p:pic>
      <p:pic>
        <p:nvPicPr>
          <p:cNvPr id="12" name="图片 11">
            <a:extLst>
              <a:ext uri="{FF2B5EF4-FFF2-40B4-BE49-F238E27FC236}">
                <a16:creationId xmlns:a16="http://schemas.microsoft.com/office/drawing/2014/main" id="{EDAF9616-32FA-6847-0712-EA1339F13A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4399" y="1395600"/>
            <a:ext cx="3596145" cy="2695722"/>
          </a:xfrm>
          <a:prstGeom prst="rect">
            <a:avLst/>
          </a:prstGeom>
        </p:spPr>
      </p:pic>
      <p:pic>
        <p:nvPicPr>
          <p:cNvPr id="13" name="图片 12">
            <a:extLst>
              <a:ext uri="{FF2B5EF4-FFF2-40B4-BE49-F238E27FC236}">
                <a16:creationId xmlns:a16="http://schemas.microsoft.com/office/drawing/2014/main" id="{5B807D06-F574-9827-61F2-EDD664416A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12334" y="3795639"/>
            <a:ext cx="3596144" cy="26957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TotalTime>
  <Words>889</Words>
  <Application>Microsoft Office PowerPoint</Application>
  <PresentationFormat>自定义</PresentationFormat>
  <Paragraphs>102</Paragraphs>
  <Slides>16</Slides>
  <Notes>0</Notes>
  <HiddenSlides>0</HiddenSlides>
  <MMClips>2</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16</vt:i4>
      </vt:variant>
    </vt:vector>
  </HeadingPairs>
  <TitlesOfParts>
    <vt:vector size="24" baseType="lpstr">
      <vt:lpstr>Wingdings</vt:lpstr>
      <vt:lpstr>Antonio Bold</vt:lpstr>
      <vt:lpstr>等线</vt:lpstr>
      <vt:lpstr>思源黑体-粗体</vt:lpstr>
      <vt:lpstr>Arial</vt:lpstr>
      <vt:lpstr>Calibri</vt:lpstr>
      <vt:lpstr>宋体</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蓝白色矢量几何元素矢量校园分享中文演示文稿</dc:title>
  <cp:lastModifiedBy>王 佳雯</cp:lastModifiedBy>
  <cp:revision>3</cp:revision>
  <dcterms:created xsi:type="dcterms:W3CDTF">2006-08-16T00:00:00Z</dcterms:created>
  <dcterms:modified xsi:type="dcterms:W3CDTF">2022-07-15T02:59:37Z</dcterms:modified>
  <dc:identifier>DAFGZfzi2QI</dc:identifier>
</cp:coreProperties>
</file>